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0" r:id="rId3"/>
    <p:sldId id="257" r:id="rId4"/>
    <p:sldId id="258" r:id="rId5"/>
    <p:sldId id="259" r:id="rId6"/>
    <p:sldId id="299" r:id="rId7"/>
    <p:sldId id="262" r:id="rId8"/>
    <p:sldId id="263" r:id="rId9"/>
    <p:sldId id="359" r:id="rId10"/>
    <p:sldId id="362" r:id="rId11"/>
    <p:sldId id="36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B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77" autoAdjust="0"/>
  </p:normalViewPr>
  <p:slideViewPr>
    <p:cSldViewPr>
      <p:cViewPr varScale="1">
        <p:scale>
          <a:sx n="48" d="100"/>
          <a:sy n="48" d="100"/>
        </p:scale>
        <p:origin x="97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CBF7EA-D2D5-4ACE-A7A5-8702F4EB0E8D}" type="datetimeFigureOut">
              <a:rPr lang="en-US" smtClean="0"/>
              <a:pPr/>
              <a:t>11/5/2014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92B2FE-128D-4FAB-9E32-236F7E756C1D}" type="slidenum">
              <a:rPr lang="en-US" smtClean="0"/>
              <a:pPr/>
              <a:t>‹#›</a:t>
            </a:fld>
            <a:endParaRPr lang="en-US"/>
          </a:p>
        </p:txBody>
      </p:sp>
    </p:spTree>
    <p:extLst>
      <p:ext uri="{BB962C8B-B14F-4D97-AF65-F5344CB8AC3E}">
        <p14:creationId xmlns:p14="http://schemas.microsoft.com/office/powerpoint/2010/main" val="278433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92B2FE-128D-4FAB-9E32-236F7E756C1D}" type="slidenum">
              <a:rPr lang="en-US" smtClean="0"/>
              <a:pPr/>
              <a:t>1</a:t>
            </a:fld>
            <a:endParaRPr lang="en-US"/>
          </a:p>
        </p:txBody>
      </p:sp>
    </p:spTree>
    <p:extLst>
      <p:ext uri="{BB962C8B-B14F-4D97-AF65-F5344CB8AC3E}">
        <p14:creationId xmlns:p14="http://schemas.microsoft.com/office/powerpoint/2010/main" val="316066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2B2FE-128D-4FAB-9E32-236F7E756C1D}" type="slidenum">
              <a:rPr lang="en-US" smtClean="0"/>
              <a:pPr/>
              <a:t>10</a:t>
            </a:fld>
            <a:endParaRPr lang="en-US"/>
          </a:p>
        </p:txBody>
      </p:sp>
    </p:spTree>
    <p:extLst>
      <p:ext uri="{BB962C8B-B14F-4D97-AF65-F5344CB8AC3E}">
        <p14:creationId xmlns:p14="http://schemas.microsoft.com/office/powerpoint/2010/main" val="89336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2B2FE-128D-4FAB-9E32-236F7E756C1D}" type="slidenum">
              <a:rPr lang="en-US" smtClean="0"/>
              <a:pPr/>
              <a:t>11</a:t>
            </a:fld>
            <a:endParaRPr lang="en-US"/>
          </a:p>
        </p:txBody>
      </p:sp>
    </p:spTree>
    <p:extLst>
      <p:ext uri="{BB962C8B-B14F-4D97-AF65-F5344CB8AC3E}">
        <p14:creationId xmlns:p14="http://schemas.microsoft.com/office/powerpoint/2010/main" val="146419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First we are going</a:t>
            </a:r>
            <a:r>
              <a:rPr lang="en-US" baseline="0" dirty="0" smtClean="0"/>
              <a:t> to look at the geography of Rome and compare it to other civilizations we have talked about.</a:t>
            </a:r>
          </a:p>
          <a:p>
            <a:pPr lvl="1">
              <a:buFont typeface="Arial" pitchFamily="34" charset="0"/>
              <a:buChar char="•"/>
            </a:pPr>
            <a:r>
              <a:rPr lang="en-US" b="1" baseline="0" dirty="0" smtClean="0"/>
              <a:t>What are things you want in the geography of an empire for it to prosper?</a:t>
            </a:r>
          </a:p>
          <a:p>
            <a:pPr lvl="2">
              <a:buFont typeface="Arial" pitchFamily="34" charset="0"/>
              <a:buChar char="•"/>
            </a:pPr>
            <a:r>
              <a:rPr lang="en-US" b="1" baseline="0" dirty="0" smtClean="0"/>
              <a:t>Fertile land </a:t>
            </a:r>
          </a:p>
          <a:p>
            <a:pPr lvl="2">
              <a:buFont typeface="Arial" pitchFamily="34" charset="0"/>
              <a:buChar char="•"/>
            </a:pPr>
            <a:r>
              <a:rPr lang="en-US" b="1" baseline="0" dirty="0" smtClean="0"/>
              <a:t>Natural barriers –protect </a:t>
            </a:r>
            <a:endParaRPr lang="en-US" b="1" dirty="0"/>
          </a:p>
        </p:txBody>
      </p:sp>
      <p:sp>
        <p:nvSpPr>
          <p:cNvPr id="4" name="Slide Number Placeholder 3"/>
          <p:cNvSpPr>
            <a:spLocks noGrp="1"/>
          </p:cNvSpPr>
          <p:nvPr>
            <p:ph type="sldNum" sz="quarter" idx="10"/>
          </p:nvPr>
        </p:nvSpPr>
        <p:spPr/>
        <p:txBody>
          <a:bodyPr/>
          <a:lstStyle/>
          <a:p>
            <a:fld id="{4B92B2FE-128D-4FAB-9E32-236F7E756C1D}" type="slidenum">
              <a:rPr lang="en-US" smtClean="0"/>
              <a:pPr/>
              <a:t>2</a:t>
            </a:fld>
            <a:endParaRPr lang="en-US"/>
          </a:p>
        </p:txBody>
      </p:sp>
    </p:spTree>
    <p:extLst>
      <p:ext uri="{BB962C8B-B14F-4D97-AF65-F5344CB8AC3E}">
        <p14:creationId xmlns:p14="http://schemas.microsoft.com/office/powerpoint/2010/main" val="259114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Apennine</a:t>
            </a:r>
            <a:r>
              <a:rPr lang="en-US" baseline="0" dirty="0" smtClean="0"/>
              <a:t> Mt not rugged like Greece-didn’t divide country </a:t>
            </a:r>
          </a:p>
          <a:p>
            <a:pPr>
              <a:buFont typeface="Arial" pitchFamily="34" charset="0"/>
              <a:buChar char="•"/>
            </a:pPr>
            <a:r>
              <a:rPr lang="en-US" baseline="0" dirty="0" smtClean="0"/>
              <a:t>More land to farm=large pop</a:t>
            </a:r>
          </a:p>
          <a:p>
            <a:pPr>
              <a:buFont typeface="Arial" pitchFamily="34" charset="0"/>
              <a:buChar char="•"/>
            </a:pPr>
            <a:r>
              <a:rPr lang="en-US" baseline="0" dirty="0" smtClean="0"/>
              <a:t>Built on 7 hills inland on the Tiber river- protected from pirate raids </a:t>
            </a:r>
          </a:p>
          <a:p>
            <a:pPr lvl="1">
              <a:buFont typeface="Arial" pitchFamily="34" charset="0"/>
              <a:buChar char="•"/>
            </a:pPr>
            <a:r>
              <a:rPr lang="en-US" baseline="0" dirty="0" smtClean="0"/>
              <a:t>Romulus and ramous </a:t>
            </a:r>
          </a:p>
          <a:p>
            <a:pPr lvl="2">
              <a:buFont typeface="Arial" pitchFamily="34" charset="0"/>
              <a:buChar char="•"/>
            </a:pPr>
            <a:r>
              <a:rPr lang="en-US" baseline="0" dirty="0" smtClean="0"/>
              <a:t>Great uncle sent down Tiber river </a:t>
            </a:r>
          </a:p>
          <a:p>
            <a:pPr lvl="2">
              <a:buFont typeface="Arial" pitchFamily="34" charset="0"/>
              <a:buChar char="•"/>
            </a:pPr>
            <a:r>
              <a:rPr lang="en-US" baseline="0" dirty="0" smtClean="0"/>
              <a:t>Female found and raised</a:t>
            </a:r>
          </a:p>
          <a:p>
            <a:pPr lvl="2">
              <a:buFont typeface="Arial" pitchFamily="34" charset="0"/>
              <a:buChar char="•"/>
            </a:pPr>
            <a:r>
              <a:rPr lang="en-US" baseline="0" dirty="0" smtClean="0"/>
              <a:t>Discovered Rome </a:t>
            </a:r>
          </a:p>
          <a:p>
            <a:pPr>
              <a:buFont typeface="Arial" pitchFamily="34" charset="0"/>
              <a:buChar char="•"/>
            </a:pPr>
            <a:r>
              <a:rPr lang="en-US" baseline="0" dirty="0" smtClean="0"/>
              <a:t>1</a:t>
            </a:r>
            <a:r>
              <a:rPr lang="en-US" baseline="30000" dirty="0" smtClean="0"/>
              <a:t>st</a:t>
            </a:r>
            <a:r>
              <a:rPr lang="en-US" baseline="0" dirty="0" smtClean="0"/>
              <a:t> </a:t>
            </a:r>
            <a:r>
              <a:rPr lang="en-US" baseline="0" dirty="0" err="1" smtClean="0"/>
              <a:t>ppl</a:t>
            </a:r>
            <a:r>
              <a:rPr lang="en-US" baseline="0" dirty="0" smtClean="0"/>
              <a:t> were indo Europeans from the north who spoke Latin an indo European language.</a:t>
            </a:r>
          </a:p>
          <a:p>
            <a:pPr>
              <a:buFont typeface="Arial" pitchFamily="34" charset="0"/>
              <a:buNone/>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B92B2FE-128D-4FAB-9E32-236F7E756C1D}" type="slidenum">
              <a:rPr lang="en-US" smtClean="0"/>
              <a:pPr/>
              <a:t>3</a:t>
            </a:fld>
            <a:endParaRPr lang="en-US"/>
          </a:p>
        </p:txBody>
      </p:sp>
    </p:spTree>
    <p:extLst>
      <p:ext uri="{BB962C8B-B14F-4D97-AF65-F5344CB8AC3E}">
        <p14:creationId xmlns:p14="http://schemas.microsoft.com/office/powerpoint/2010/main" val="136947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a:p>
            <a:pPr>
              <a:buFont typeface="Arial" pitchFamily="34" charset="0"/>
              <a:buChar char="•"/>
            </a:pPr>
            <a:r>
              <a:rPr lang="en-US" baseline="0" dirty="0" smtClean="0"/>
              <a:t>Once Etruscans overthrown create </a:t>
            </a:r>
            <a:r>
              <a:rPr lang="en-US" dirty="0" smtClean="0"/>
              <a:t>Republic=leader</a:t>
            </a:r>
            <a:r>
              <a:rPr lang="en-US" baseline="0" dirty="0" smtClean="0"/>
              <a:t> is voted in and some citizens have the right to vote</a:t>
            </a:r>
          </a:p>
          <a:p>
            <a:pPr>
              <a:buFont typeface="Arial" pitchFamily="34" charset="0"/>
              <a:buChar char="•"/>
            </a:pPr>
            <a:r>
              <a:rPr lang="en-US" baseline="0" dirty="0" smtClean="0"/>
              <a:t>Romans fight for 200 years to gain control over all of Peninsula – map is before Romans start to overtake .</a:t>
            </a:r>
          </a:p>
          <a:p>
            <a:pPr>
              <a:buFont typeface="Arial" pitchFamily="34" charset="0"/>
              <a:buChar char="•"/>
            </a:pPr>
            <a:r>
              <a:rPr lang="en-US" baseline="0" dirty="0" smtClean="0"/>
              <a:t>When they overtake they do allow Latin's to have citizenship and make it clear that if others are true allies with sending troops the could run their own affairs and become allies.</a:t>
            </a:r>
          </a:p>
          <a:p>
            <a:pPr>
              <a:buFont typeface="Arial" pitchFamily="34" charset="0"/>
              <a:buChar char="•"/>
            </a:pPr>
            <a:r>
              <a:rPr lang="en-US" baseline="0" dirty="0" smtClean="0"/>
              <a:t>This made the people who were conquered feel as though they had a stake in the success of </a:t>
            </a:r>
            <a:r>
              <a:rPr lang="en-US" baseline="0" dirty="0" err="1" smtClean="0"/>
              <a:t>rome</a:t>
            </a:r>
            <a:r>
              <a:rPr lang="en-US" baseline="0" dirty="0" smtClean="0"/>
              <a:t>.</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B92B2FE-128D-4FAB-9E32-236F7E756C1D}" type="slidenum">
              <a:rPr lang="en-US" smtClean="0"/>
              <a:pPr/>
              <a:t>4</a:t>
            </a:fld>
            <a:endParaRPr lang="en-US"/>
          </a:p>
        </p:txBody>
      </p:sp>
    </p:spTree>
    <p:extLst>
      <p:ext uri="{BB962C8B-B14F-4D97-AF65-F5344CB8AC3E}">
        <p14:creationId xmlns:p14="http://schemas.microsoft.com/office/powerpoint/2010/main" val="90577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Diplomat-person who can deal with people in a sensitive and effective way</a:t>
            </a:r>
          </a:p>
          <a:p>
            <a:pPr>
              <a:buFont typeface="Arial" pitchFamily="34" charset="0"/>
              <a:buChar char="•"/>
            </a:pPr>
            <a:r>
              <a:rPr lang="en-US" dirty="0"/>
              <a:t>They work with the people the took over and didn’t try to take absolute control over them. </a:t>
            </a:r>
          </a:p>
          <a:p>
            <a:pPr>
              <a:buFont typeface="Arial" pitchFamily="34" charset="0"/>
              <a:buChar char="•"/>
            </a:pPr>
            <a:r>
              <a:rPr lang="en-US" dirty="0"/>
              <a:t>They were persistent soldiers and when their troops were beat they regrouped and made themselves stronger. </a:t>
            </a:r>
          </a:p>
          <a:p>
            <a:pPr>
              <a:buFont typeface="Arial" pitchFamily="34" charset="0"/>
              <a:buChar char="•"/>
            </a:pPr>
            <a:r>
              <a:rPr lang="en-US" dirty="0"/>
              <a:t>They made roads that connected their cities which made it easier for them to move between towns – troops . Same reason why our highways were created FDR WWII</a:t>
            </a:r>
          </a:p>
          <a:p>
            <a:pPr>
              <a:buFont typeface="Arial" pitchFamily="34" charset="0"/>
              <a:buChar char="•"/>
            </a:pPr>
            <a:r>
              <a:rPr lang="en-US" dirty="0"/>
              <a:t>Rome was divided into two social groups </a:t>
            </a:r>
          </a:p>
          <a:p>
            <a:pPr>
              <a:buFont typeface="Arial" pitchFamily="34" charset="0"/>
              <a:buChar char="•"/>
            </a:pPr>
            <a:r>
              <a:rPr lang="en-US" dirty="0"/>
              <a:t>Patricians and Plebeians</a:t>
            </a:r>
          </a:p>
          <a:p>
            <a:pPr lvl="1">
              <a:buFont typeface="Arial" pitchFamily="34" charset="0"/>
              <a:buChar char="•"/>
            </a:pPr>
            <a:r>
              <a:rPr lang="en-US" dirty="0"/>
              <a:t> patricians-wealthy land owners who became ruling class</a:t>
            </a:r>
          </a:p>
          <a:p>
            <a:pPr lvl="1">
              <a:buFont typeface="Arial" pitchFamily="34" charset="0"/>
              <a:buChar char="•"/>
            </a:pPr>
            <a:r>
              <a:rPr lang="en-US" dirty="0"/>
              <a:t>Plebeians- were the less wealthy landowners, artisans, and merchants. They were larger than the patricians.</a:t>
            </a:r>
          </a:p>
          <a:p>
            <a:pPr lvl="2">
              <a:buFont typeface="Arial" pitchFamily="34" charset="0"/>
              <a:buChar char="•"/>
            </a:pPr>
            <a:r>
              <a:rPr lang="en-US" dirty="0"/>
              <a:t>Only patricians could be elected to office</a:t>
            </a:r>
          </a:p>
          <a:p>
            <a:pPr lvl="2">
              <a:buFont typeface="Arial" pitchFamily="34" charset="0"/>
              <a:buChar char="•"/>
            </a:pPr>
            <a:r>
              <a:rPr lang="en-US" dirty="0"/>
              <a:t>Both could vote </a:t>
            </a:r>
          </a:p>
          <a:p>
            <a:pPr lvl="1">
              <a:buFont typeface="Arial" pitchFamily="34" charset="0"/>
              <a:buChar char="•"/>
            </a:pPr>
            <a:endParaRPr lang="en-US" dirty="0"/>
          </a:p>
          <a:p>
            <a:pPr lvl="1">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B92B2FE-128D-4FAB-9E32-236F7E756C1D}" type="slidenum">
              <a:rPr lang="en-US" smtClean="0"/>
              <a:pPr/>
              <a:t>5</a:t>
            </a:fld>
            <a:endParaRPr lang="en-US"/>
          </a:p>
        </p:txBody>
      </p:sp>
    </p:spTree>
    <p:extLst>
      <p:ext uri="{BB962C8B-B14F-4D97-AF65-F5344CB8AC3E}">
        <p14:creationId xmlns:p14="http://schemas.microsoft.com/office/powerpoint/2010/main" val="314747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2 executive offices </a:t>
            </a:r>
          </a:p>
          <a:p>
            <a:pPr lvl="1">
              <a:buFont typeface="Arial" pitchFamily="34" charset="0"/>
              <a:buChar char="•"/>
            </a:pPr>
            <a:r>
              <a:rPr lang="en-US" dirty="0" smtClean="0"/>
              <a:t>Consuls –every 2yrs/ ran </a:t>
            </a:r>
            <a:r>
              <a:rPr lang="en-US" dirty="0" err="1" smtClean="0"/>
              <a:t>gov</a:t>
            </a:r>
            <a:r>
              <a:rPr lang="en-US" dirty="0" smtClean="0"/>
              <a:t> and led army into battle </a:t>
            </a:r>
          </a:p>
          <a:p>
            <a:pPr lvl="1">
              <a:buFont typeface="Arial" pitchFamily="34" charset="0"/>
              <a:buChar char="•"/>
            </a:pPr>
            <a:r>
              <a:rPr lang="en-US" dirty="0" smtClean="0"/>
              <a:t>Praetors( </a:t>
            </a:r>
            <a:r>
              <a:rPr lang="en-US" dirty="0" err="1" smtClean="0"/>
              <a:t>Pree</a:t>
            </a:r>
            <a:r>
              <a:rPr lang="en-US" dirty="0" smtClean="0"/>
              <a:t>*</a:t>
            </a:r>
            <a:r>
              <a:rPr lang="en-US" dirty="0" err="1" smtClean="0"/>
              <a:t>tuhrz</a:t>
            </a:r>
            <a:r>
              <a:rPr lang="en-US" dirty="0" smtClean="0"/>
              <a:t>)-</a:t>
            </a:r>
            <a:r>
              <a:rPr lang="en-US" baseline="0" dirty="0" smtClean="0"/>
              <a:t> in charge of civil law which are the laws that apply to the citizens. They also took on other offices like judging cases of none citizens. </a:t>
            </a:r>
          </a:p>
          <a:p>
            <a:pPr lvl="0">
              <a:buFont typeface="Arial" pitchFamily="34" charset="0"/>
              <a:buChar char="•"/>
            </a:pPr>
            <a:r>
              <a:rPr lang="en-US" baseline="0" dirty="0" smtClean="0"/>
              <a:t>The roman senate </a:t>
            </a:r>
          </a:p>
          <a:p>
            <a:pPr lvl="1">
              <a:buFont typeface="Arial" pitchFamily="34" charset="0"/>
              <a:buChar char="•"/>
            </a:pPr>
            <a:r>
              <a:rPr lang="en-US" baseline="0" dirty="0" smtClean="0"/>
              <a:t> 300 patricians</a:t>
            </a:r>
          </a:p>
          <a:p>
            <a:pPr lvl="1">
              <a:buFont typeface="Arial" pitchFamily="34" charset="0"/>
              <a:buChar char="•"/>
            </a:pPr>
            <a:r>
              <a:rPr lang="en-US" baseline="0" dirty="0" smtClean="0"/>
              <a:t>Served for life </a:t>
            </a:r>
          </a:p>
          <a:p>
            <a:pPr lvl="1">
              <a:buFont typeface="Arial" pitchFamily="34" charset="0"/>
              <a:buChar char="•"/>
            </a:pPr>
            <a:r>
              <a:rPr lang="en-US" baseline="0" dirty="0" smtClean="0"/>
              <a:t>At first it was used as a way to advise officers, by the 3</a:t>
            </a:r>
            <a:r>
              <a:rPr lang="en-US" baseline="30000" dirty="0" smtClean="0"/>
              <a:t>rd</a:t>
            </a:r>
            <a:r>
              <a:rPr lang="en-US" baseline="0" dirty="0" smtClean="0"/>
              <a:t> century they would have the force of law. </a:t>
            </a:r>
          </a:p>
          <a:p>
            <a:pPr lvl="0">
              <a:buFont typeface="Arial" pitchFamily="34" charset="0"/>
              <a:buChar char="•"/>
            </a:pPr>
            <a:r>
              <a:rPr lang="en-US" baseline="0" dirty="0" smtClean="0"/>
              <a:t>The roman republic had more assemblies than just the senate </a:t>
            </a:r>
          </a:p>
          <a:p>
            <a:pPr lvl="1">
              <a:buFont typeface="Arial" pitchFamily="34" charset="0"/>
              <a:buChar char="•"/>
            </a:pPr>
            <a:r>
              <a:rPr lang="en-US" baseline="0" dirty="0" err="1" smtClean="0"/>
              <a:t>Centuriate</a:t>
            </a:r>
            <a:r>
              <a:rPr lang="en-US" baseline="0" dirty="0" smtClean="0"/>
              <a:t>- elected chief officials( consuls and praetors) and pass laws</a:t>
            </a:r>
          </a:p>
          <a:p>
            <a:pPr lvl="2">
              <a:buFont typeface="Arial" pitchFamily="34" charset="0"/>
              <a:buChar char="•"/>
            </a:pPr>
            <a:r>
              <a:rPr lang="en-US" baseline="0" dirty="0" smtClean="0"/>
              <a:t>It was organized by the wealthiest so they had the majority. </a:t>
            </a:r>
          </a:p>
          <a:p>
            <a:pPr lvl="1">
              <a:buFont typeface="Arial" pitchFamily="34" charset="0"/>
              <a:buNone/>
            </a:pPr>
            <a:endParaRPr lang="en-US" baseline="0" dirty="0" smtClean="0"/>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B92B2FE-128D-4FAB-9E32-236F7E756C1D}" type="slidenum">
              <a:rPr lang="en-US" smtClean="0"/>
              <a:pPr/>
              <a:t>6</a:t>
            </a:fld>
            <a:endParaRPr lang="en-US"/>
          </a:p>
        </p:txBody>
      </p:sp>
    </p:spTree>
    <p:extLst>
      <p:ext uri="{BB962C8B-B14F-4D97-AF65-F5344CB8AC3E}">
        <p14:creationId xmlns:p14="http://schemas.microsoft.com/office/powerpoint/2010/main" val="270752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Eventually the tribune</a:t>
            </a:r>
            <a:r>
              <a:rPr lang="en-US" baseline="0" dirty="0" smtClean="0"/>
              <a:t> is created </a:t>
            </a:r>
          </a:p>
          <a:p>
            <a:pPr lvl="1">
              <a:buFont typeface="Arial" pitchFamily="34" charset="0"/>
              <a:buChar char="•"/>
            </a:pPr>
            <a:r>
              <a:rPr lang="en-US" baseline="0" dirty="0" smtClean="0"/>
              <a:t>The tribune came from a group called the Plebs and were selected from the Plebs to protect the interest of Plebeians.</a:t>
            </a:r>
          </a:p>
          <a:p>
            <a:pPr lvl="1">
              <a:buFont typeface="Arial" pitchFamily="34" charset="0"/>
              <a:buChar char="•"/>
            </a:pPr>
            <a:r>
              <a:rPr lang="en-US" baseline="0" dirty="0" smtClean="0"/>
              <a:t>Eventually Plebeians are also allowed to marry the Patricians and to become consuls. Plebs eventually will also be able to receive the right to pass laws for the all Romans. </a:t>
            </a:r>
          </a:p>
          <a:p>
            <a:pPr lvl="1">
              <a:buFont typeface="Arial" pitchFamily="34" charset="0"/>
              <a:buChar char="•"/>
            </a:pPr>
            <a:r>
              <a:rPr lang="en-US" baseline="0" dirty="0" smtClean="0"/>
              <a:t>It took 200 yrs about for the Plebs to gain more power, but still most of the power resided in the hands of the wealthy Patricians and Plebeians.</a:t>
            </a:r>
          </a:p>
          <a:p>
            <a:pPr lvl="0">
              <a:buFont typeface="Arial" pitchFamily="34" charset="0"/>
              <a:buChar char="•"/>
            </a:pPr>
            <a:r>
              <a:rPr lang="en-US" baseline="0" dirty="0" smtClean="0"/>
              <a:t>Besides government structure the other great gift to the world from Rome was their gift of law</a:t>
            </a:r>
          </a:p>
          <a:p>
            <a:pPr lvl="1">
              <a:buFont typeface="Arial" pitchFamily="34" charset="0"/>
              <a:buChar char="•"/>
            </a:pPr>
            <a:r>
              <a:rPr lang="en-US" dirty="0" smtClean="0"/>
              <a:t>12 tables</a:t>
            </a:r>
            <a:r>
              <a:rPr lang="en-US" baseline="0" dirty="0" smtClean="0"/>
              <a:t> of Roman law was first but did not really work very well. It was the first publicized law code that required the Patricians and Plebeians to follow the same laws. Before this the patricians had made all the laws which gave them an advantage over the plebeians.</a:t>
            </a:r>
          </a:p>
          <a:p>
            <a:pPr lvl="1">
              <a:buFont typeface="Arial" pitchFamily="34" charset="0"/>
              <a:buChar char="•"/>
            </a:pPr>
            <a:r>
              <a:rPr lang="en-US" baseline="0" dirty="0" smtClean="0"/>
              <a:t>Next was a system of civil law which applied to only roman citizens and left questions of what to do with people that were not natural roman citizens. What laws? Do they follow?</a:t>
            </a:r>
          </a:p>
          <a:p>
            <a:pPr lvl="1">
              <a:buFont typeface="Arial" pitchFamily="34" charset="0"/>
              <a:buChar char="•"/>
            </a:pPr>
            <a:r>
              <a:rPr lang="en-US" baseline="0" dirty="0" smtClean="0"/>
              <a:t>They finally decided to create the Law of Nations which was based on natural law or what we are born with. for example you are innocent until proven guilty.</a:t>
            </a:r>
          </a:p>
          <a:p>
            <a:pPr lvl="1">
              <a:buFont typeface="Arial" pitchFamily="34" charset="0"/>
              <a:buChar char="•"/>
            </a:pPr>
            <a:endParaRPr lang="en-US" baseline="0" dirty="0" smtClean="0"/>
          </a:p>
          <a:p>
            <a:pPr lvl="0">
              <a:buFont typeface="Arial" pitchFamily="34" charset="0"/>
              <a:buChar char="•"/>
            </a:pPr>
            <a:r>
              <a:rPr lang="en-US" baseline="0" dirty="0" smtClean="0"/>
              <a:t>Show video (6min) structure of Roman Government</a:t>
            </a:r>
          </a:p>
          <a:p>
            <a:pPr lvl="0">
              <a:buFont typeface="Arial" pitchFamily="34" charset="0"/>
              <a:buChar char="•"/>
            </a:pPr>
            <a:r>
              <a:rPr lang="en-US" baseline="0" dirty="0" smtClean="0"/>
              <a:t>Answer the question bubble: Answer- patricians – wealthy landowners and controlled government offices and privileges.	Plebeians – majority of people and could not hold </a:t>
            </a:r>
            <a:r>
              <a:rPr lang="en-US" baseline="0" dirty="0" err="1" smtClean="0"/>
              <a:t>offce</a:t>
            </a:r>
            <a:r>
              <a:rPr lang="en-US" baseline="0" dirty="0" smtClean="0"/>
              <a:t> in the senate or marry patricians.</a:t>
            </a: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B92B2FE-128D-4FAB-9E32-236F7E756C1D}" type="slidenum">
              <a:rPr lang="en-US" smtClean="0"/>
              <a:pPr/>
              <a:t>7</a:t>
            </a:fld>
            <a:endParaRPr lang="en-US"/>
          </a:p>
        </p:txBody>
      </p:sp>
    </p:spTree>
    <p:extLst>
      <p:ext uri="{BB962C8B-B14F-4D97-AF65-F5344CB8AC3E}">
        <p14:creationId xmlns:p14="http://schemas.microsoft.com/office/powerpoint/2010/main" val="240169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After conquest in Italy Romans face Carthage in Africa.</a:t>
            </a:r>
          </a:p>
          <a:p>
            <a:pPr>
              <a:buFont typeface="Arial" pitchFamily="34" charset="0"/>
              <a:buChar char="•"/>
            </a:pPr>
            <a:r>
              <a:rPr lang="en-US" dirty="0" smtClean="0"/>
              <a:t>Phoenicians had discovered</a:t>
            </a:r>
            <a:r>
              <a:rPr lang="en-US" baseline="0" dirty="0" smtClean="0"/>
              <a:t> </a:t>
            </a:r>
            <a:r>
              <a:rPr lang="en-US" baseline="0" dirty="0" err="1" smtClean="0"/>
              <a:t>carthage</a:t>
            </a:r>
            <a:r>
              <a:rPr lang="en-US" baseline="0" dirty="0" smtClean="0"/>
              <a:t> 800B.C in Africa. By third </a:t>
            </a:r>
            <a:r>
              <a:rPr lang="en-US" baseline="0" dirty="0" err="1" smtClean="0"/>
              <a:t>cen</a:t>
            </a:r>
            <a:r>
              <a:rPr lang="en-US" baseline="0" dirty="0" smtClean="0"/>
              <a:t> B&gt;C Carthage was a large trading center from Spain to Sicily.</a:t>
            </a:r>
          </a:p>
          <a:p>
            <a:pPr>
              <a:buFont typeface="Arial" pitchFamily="34" charset="0"/>
              <a:buChar char="•"/>
            </a:pPr>
            <a:r>
              <a:rPr lang="en-US" baseline="0" dirty="0" smtClean="0"/>
              <a:t>1</a:t>
            </a:r>
            <a:r>
              <a:rPr lang="en-US" baseline="30000" dirty="0" smtClean="0"/>
              <a:t>st</a:t>
            </a:r>
            <a:r>
              <a:rPr lang="en-US" baseline="0" dirty="0" smtClean="0"/>
              <a:t> Punic war -Carthaginians were powerful and had control of the Island of Sicily which was close to the Italian Peninsula and made the Romans nervous so they sent in troops to Sicily. Carthaginians had a navy and the Romans did not. Romans realized in order to win war they needed a navy so they created one. When the war came to an end Rome gained Sicily.</a:t>
            </a:r>
          </a:p>
          <a:p>
            <a:pPr>
              <a:buFont typeface="Arial" pitchFamily="34" charset="0"/>
              <a:buChar char="•"/>
            </a:pPr>
            <a:r>
              <a:rPr lang="en-US" baseline="0" dirty="0" smtClean="0"/>
              <a:t>2</a:t>
            </a:r>
            <a:r>
              <a:rPr lang="en-US" baseline="30000" dirty="0" smtClean="0"/>
              <a:t>nd</a:t>
            </a:r>
            <a:r>
              <a:rPr lang="en-US" baseline="0" dirty="0" smtClean="0"/>
              <a:t> war- Hannibal was a Carthaginian General and decided to get revenge on Rome by invading the Italian peninsula. Little did he know this would be his great demise. He decided instead of by sea take his army around the back way into Italy through the alps. The Romans would never expect such a move. He made it through and fought the Roman army head on. The Romans received heavy loses but did regroup. He is left to roam through Italy and eventually the Roman army regroups and starts to take back their land.  Eventually the Romans attack Carthage and Hannibal has to return to try and help but his forces are too few. Rome gains Spain from Carthage.</a:t>
            </a:r>
          </a:p>
          <a:p>
            <a:pPr>
              <a:buFont typeface="Arial" pitchFamily="34" charset="0"/>
              <a:buChar char="•"/>
            </a:pPr>
            <a:r>
              <a:rPr lang="en-US" baseline="0" dirty="0" smtClean="0"/>
              <a:t>3</a:t>
            </a:r>
            <a:r>
              <a:rPr lang="en-US" baseline="30000" dirty="0" smtClean="0"/>
              <a:t>rd</a:t>
            </a:r>
            <a:r>
              <a:rPr lang="en-US" baseline="0" dirty="0" smtClean="0"/>
              <a:t> Punic War Carthage becomes part of the </a:t>
            </a:r>
            <a:r>
              <a:rPr lang="en-US" baseline="0" smtClean="0"/>
              <a:t>Roman empire.</a:t>
            </a:r>
            <a:endParaRPr lang="en-US" baseline="0" dirty="0" smtClean="0"/>
          </a:p>
        </p:txBody>
      </p:sp>
      <p:sp>
        <p:nvSpPr>
          <p:cNvPr id="4" name="Slide Number Placeholder 3"/>
          <p:cNvSpPr>
            <a:spLocks noGrp="1"/>
          </p:cNvSpPr>
          <p:nvPr>
            <p:ph type="sldNum" sz="quarter" idx="10"/>
          </p:nvPr>
        </p:nvSpPr>
        <p:spPr/>
        <p:txBody>
          <a:bodyPr/>
          <a:lstStyle/>
          <a:p>
            <a:fld id="{4B92B2FE-128D-4FAB-9E32-236F7E756C1D}" type="slidenum">
              <a:rPr lang="en-US" smtClean="0"/>
              <a:pPr/>
              <a:t>8</a:t>
            </a:fld>
            <a:endParaRPr lang="en-US"/>
          </a:p>
        </p:txBody>
      </p:sp>
    </p:spTree>
    <p:extLst>
      <p:ext uri="{BB962C8B-B14F-4D97-AF65-F5344CB8AC3E}">
        <p14:creationId xmlns:p14="http://schemas.microsoft.com/office/powerpoint/2010/main" val="78129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2B2FE-128D-4FAB-9E32-236F7E756C1D}" type="slidenum">
              <a:rPr lang="en-US" smtClean="0"/>
              <a:pPr/>
              <a:t>9</a:t>
            </a:fld>
            <a:endParaRPr lang="en-US"/>
          </a:p>
        </p:txBody>
      </p:sp>
    </p:spTree>
    <p:extLst>
      <p:ext uri="{BB962C8B-B14F-4D97-AF65-F5344CB8AC3E}">
        <p14:creationId xmlns:p14="http://schemas.microsoft.com/office/powerpoint/2010/main" val="235894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2869A8-8A65-47B5-A774-6CB4CF8235BD}"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69A8-8A65-47B5-A774-6CB4CF8235BD}"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69A8-8A65-47B5-A774-6CB4CF8235BD}"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69A8-8A65-47B5-A774-6CB4CF8235BD}"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869A8-8A65-47B5-A774-6CB4CF8235BD}"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2869A8-8A65-47B5-A774-6CB4CF8235BD}"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2869A8-8A65-47B5-A774-6CB4CF8235BD}"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869A8-8A65-47B5-A774-6CB4CF8235BD}"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869A8-8A65-47B5-A774-6CB4CF8235BD}"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869A8-8A65-47B5-A774-6CB4CF8235BD}"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869A8-8A65-47B5-A774-6CB4CF8235BD}"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05F1B-0E86-4AFD-BC3F-3784A21424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BB8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869A8-8A65-47B5-A774-6CB4CF8235BD}" type="datetimeFigureOut">
              <a:rPr lang="en-US" smtClean="0"/>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05F1B-0E86-4AFD-BC3F-3784A21424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hyperlink" Target="http://tune.pk/video/4315948/the-political-structure-of-the-roman-republ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295400"/>
          </a:xfrm>
        </p:spPr>
        <p:txBody>
          <a:bodyPr/>
          <a:lstStyle/>
          <a:p>
            <a:pPr algn="ctr"/>
            <a:r>
              <a:rPr lang="en-US" dirty="0" smtClean="0"/>
              <a:t>World History CHAPTER 5 </a:t>
            </a:r>
            <a:endParaRPr lang="en-US" dirty="0"/>
          </a:p>
        </p:txBody>
      </p:sp>
      <p:sp>
        <p:nvSpPr>
          <p:cNvPr id="3" name="Subtitle 2"/>
          <p:cNvSpPr>
            <a:spLocks noGrp="1"/>
          </p:cNvSpPr>
          <p:nvPr>
            <p:ph type="subTitle" idx="1"/>
          </p:nvPr>
        </p:nvSpPr>
        <p:spPr>
          <a:xfrm>
            <a:off x="533400" y="3048000"/>
            <a:ext cx="7854696" cy="3200400"/>
          </a:xfrm>
        </p:spPr>
        <p:txBody>
          <a:bodyPr>
            <a:normAutofit/>
          </a:bodyPr>
          <a:lstStyle/>
          <a:p>
            <a:pPr algn="ctr"/>
            <a:r>
              <a:rPr lang="en-US" sz="4400" dirty="0" smtClean="0"/>
              <a:t>ROME AND THE RISE OF CHRISTIANITY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sz="3200" dirty="0" smtClean="0"/>
              <a:t>5-1 Section  Review</a:t>
            </a:r>
            <a:endParaRPr lang="en-US" sz="3200" dirty="0"/>
          </a:p>
        </p:txBody>
      </p:sp>
      <p:sp>
        <p:nvSpPr>
          <p:cNvPr id="3" name="Content Placeholder 2"/>
          <p:cNvSpPr>
            <a:spLocks noGrp="1"/>
          </p:cNvSpPr>
          <p:nvPr>
            <p:ph idx="1"/>
          </p:nvPr>
        </p:nvSpPr>
        <p:spPr>
          <a:xfrm>
            <a:off x="457200" y="1295400"/>
            <a:ext cx="8229600" cy="5334000"/>
          </a:xfrm>
        </p:spPr>
        <p:txBody>
          <a:bodyPr>
            <a:normAutofit/>
          </a:bodyPr>
          <a:lstStyle/>
          <a:p>
            <a:r>
              <a:rPr lang="en-US" sz="2800" dirty="0" smtClean="0"/>
              <a:t>The Roman Senate were a select group of what?</a:t>
            </a:r>
          </a:p>
          <a:p>
            <a:r>
              <a:rPr lang="en-US" sz="2800" dirty="0" smtClean="0"/>
              <a:t>Patricians</a:t>
            </a:r>
          </a:p>
          <a:p>
            <a:r>
              <a:rPr lang="en-US" sz="2800" dirty="0" smtClean="0"/>
              <a:t>Carthaginian general</a:t>
            </a:r>
          </a:p>
          <a:p>
            <a:r>
              <a:rPr lang="en-US" sz="2800" dirty="0" smtClean="0"/>
              <a:t>Hannibal</a:t>
            </a:r>
          </a:p>
          <a:p>
            <a:r>
              <a:rPr lang="en-US" sz="2800" dirty="0" smtClean="0"/>
              <a:t>They excelled at military matters, governing other peoples, and law.</a:t>
            </a:r>
          </a:p>
          <a:p>
            <a:r>
              <a:rPr lang="en-US" sz="2800" dirty="0" smtClean="0"/>
              <a:t>Romans</a:t>
            </a:r>
          </a:p>
          <a:p>
            <a:r>
              <a:rPr lang="en-US" sz="2800" dirty="0" smtClean="0"/>
              <a:t>Group of craftsmen, merchants, and small farmers</a:t>
            </a:r>
          </a:p>
          <a:p>
            <a:r>
              <a:rPr lang="en-US" sz="2800" dirty="0" smtClean="0"/>
              <a:t>Plebeians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sz="3200" dirty="0" smtClean="0"/>
              <a:t>5-1 Section Review</a:t>
            </a:r>
            <a:endParaRPr lang="en-US" sz="3200" dirty="0"/>
          </a:p>
        </p:txBody>
      </p:sp>
      <p:sp>
        <p:nvSpPr>
          <p:cNvPr id="3" name="Content Placeholder 2"/>
          <p:cNvSpPr>
            <a:spLocks noGrp="1"/>
          </p:cNvSpPr>
          <p:nvPr>
            <p:ph idx="1"/>
          </p:nvPr>
        </p:nvSpPr>
        <p:spPr>
          <a:xfrm>
            <a:off x="457200" y="1295400"/>
            <a:ext cx="8229600" cy="5334000"/>
          </a:xfrm>
        </p:spPr>
        <p:txBody>
          <a:bodyPr>
            <a:normAutofit/>
          </a:bodyPr>
          <a:lstStyle/>
          <a:p>
            <a:r>
              <a:rPr lang="en-US" sz="2800" dirty="0" smtClean="0"/>
              <a:t>Great landowners, ruling class</a:t>
            </a:r>
          </a:p>
          <a:p>
            <a:r>
              <a:rPr lang="en-US" sz="2800" dirty="0" smtClean="0"/>
              <a:t>Patricians</a:t>
            </a:r>
          </a:p>
          <a:p>
            <a:r>
              <a:rPr lang="en-US" sz="2800" dirty="0" smtClean="0"/>
              <a:t>Rome defeated, then destroyed, Carthage in what?</a:t>
            </a:r>
          </a:p>
          <a:p>
            <a:r>
              <a:rPr lang="en-US" sz="2800" dirty="0" smtClean="0"/>
              <a:t>Punic Wars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33400"/>
            <a:ext cx="9144000" cy="4114800"/>
          </a:xfrm>
        </p:spPr>
        <p:txBody>
          <a:bodyPr>
            <a:normAutofit fontScale="40000" lnSpcReduction="20000"/>
          </a:bodyPr>
          <a:lstStyle/>
          <a:p>
            <a:pPr algn="ctr"/>
            <a:r>
              <a:rPr lang="en-US" sz="7000" b="1" dirty="0" smtClean="0">
                <a:solidFill>
                  <a:schemeClr val="tx1"/>
                </a:solidFill>
                <a:latin typeface="+mj-lt"/>
              </a:rPr>
              <a:t>Get out a piece of paper, title it </a:t>
            </a:r>
          </a:p>
          <a:p>
            <a:pPr algn="ctr"/>
            <a:endParaRPr lang="en-US" sz="7000" b="1" dirty="0" smtClean="0">
              <a:solidFill>
                <a:schemeClr val="tx1"/>
              </a:solidFill>
              <a:latin typeface="+mj-lt"/>
            </a:endParaRPr>
          </a:p>
          <a:p>
            <a:pPr algn="ctr"/>
            <a:r>
              <a:rPr lang="en-US" sz="7000" b="1" u="sng" dirty="0" smtClean="0">
                <a:solidFill>
                  <a:schemeClr val="tx1"/>
                </a:solidFill>
                <a:latin typeface="+mj-lt"/>
              </a:rPr>
              <a:t>5.1 Rise of Rome</a:t>
            </a:r>
          </a:p>
          <a:p>
            <a:pPr algn="ctr"/>
            <a:endParaRPr lang="en-US" sz="7000" b="1" u="sng" dirty="0" smtClean="0">
              <a:solidFill>
                <a:schemeClr val="tx1"/>
              </a:solidFill>
              <a:latin typeface="+mj-lt"/>
            </a:endParaRPr>
          </a:p>
          <a:p>
            <a:pPr algn="ctr"/>
            <a:r>
              <a:rPr lang="en-US" sz="7000" b="1" dirty="0" smtClean="0">
                <a:solidFill>
                  <a:schemeClr val="tx1"/>
                </a:solidFill>
                <a:latin typeface="+mj-lt"/>
              </a:rPr>
              <a:t>Write the Big Idea and then work on </a:t>
            </a:r>
            <a:r>
              <a:rPr lang="en-US" sz="7000" b="1" dirty="0" err="1" smtClean="0">
                <a:solidFill>
                  <a:schemeClr val="tx1"/>
                </a:solidFill>
                <a:latin typeface="+mj-lt"/>
              </a:rPr>
              <a:t>Vocab</a:t>
            </a:r>
            <a:r>
              <a:rPr lang="en-US" sz="7000" b="1" dirty="0" smtClean="0">
                <a:solidFill>
                  <a:schemeClr val="tx1"/>
                </a:solidFill>
                <a:latin typeface="+mj-lt"/>
              </a:rPr>
              <a:t> packet.</a:t>
            </a:r>
          </a:p>
          <a:p>
            <a:pPr algn="ctr"/>
            <a:endParaRPr lang="en-US" sz="7000" b="1" dirty="0" smtClean="0">
              <a:solidFill>
                <a:schemeClr val="tx1"/>
              </a:solidFill>
              <a:latin typeface="+mj-lt"/>
            </a:endParaRPr>
          </a:p>
          <a:p>
            <a:pPr algn="ctr"/>
            <a:r>
              <a:rPr lang="en-US" sz="7000" b="1" u="sng" dirty="0" smtClean="0">
                <a:solidFill>
                  <a:schemeClr val="tx1"/>
                </a:solidFill>
                <a:latin typeface="+mj-lt"/>
              </a:rPr>
              <a:t>Big Idea: </a:t>
            </a:r>
            <a:r>
              <a:rPr lang="en-US" sz="7000" b="1" dirty="0" smtClean="0">
                <a:solidFill>
                  <a:schemeClr val="tx1"/>
                </a:solidFill>
                <a:latin typeface="+mj-lt"/>
              </a:rPr>
              <a:t>The Romans Conquered and controlled the Italian peninsula and entire Mediterranean world.</a:t>
            </a:r>
            <a:endParaRPr lang="en-US" sz="7000" b="1" dirty="0">
              <a:solidFill>
                <a:schemeClr val="tx1"/>
              </a:solidFill>
              <a:latin typeface="+mj-lt"/>
            </a:endParaRPr>
          </a:p>
        </p:txBody>
      </p:sp>
      <p:pic>
        <p:nvPicPr>
          <p:cNvPr id="4" name="Picture 3" descr="Model of Ancient Rome"/>
          <p:cNvPicPr>
            <a:picLocks noChangeAspect="1" noChangeArrowheads="1"/>
          </p:cNvPicPr>
          <p:nvPr/>
        </p:nvPicPr>
        <p:blipFill>
          <a:blip r:embed="rId3" cstate="print">
            <a:lum contrast="6000"/>
          </a:blip>
          <a:srcRect/>
          <a:stretch>
            <a:fillRect/>
          </a:stretch>
        </p:blipFill>
        <p:spPr bwMode="auto">
          <a:xfrm>
            <a:off x="1828800" y="3769439"/>
            <a:ext cx="5562600" cy="3088561"/>
          </a:xfrm>
          <a:prstGeom prst="rect">
            <a:avLst/>
          </a:prstGeom>
          <a:noFill/>
          <a:ln w="9525">
            <a:solidFill>
              <a:srgbClr val="80552A"/>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gn="ctr"/>
            <a:r>
              <a:rPr lang="en-US" u="sng" dirty="0" smtClean="0"/>
              <a:t>Geography of Rome 1500 B.C </a:t>
            </a:r>
            <a:endParaRPr lang="en-US" u="sng" dirty="0"/>
          </a:p>
        </p:txBody>
      </p:sp>
      <p:sp>
        <p:nvSpPr>
          <p:cNvPr id="3" name="Content Placeholder 2"/>
          <p:cNvSpPr>
            <a:spLocks noGrp="1"/>
          </p:cNvSpPr>
          <p:nvPr>
            <p:ph idx="1"/>
          </p:nvPr>
        </p:nvSpPr>
        <p:spPr>
          <a:xfrm>
            <a:off x="0" y="685800"/>
            <a:ext cx="9144000" cy="5867400"/>
          </a:xfrm>
        </p:spPr>
        <p:txBody>
          <a:bodyPr>
            <a:normAutofit/>
          </a:bodyPr>
          <a:lstStyle/>
          <a:p>
            <a:r>
              <a:rPr lang="en-US" sz="2400" b="1" u="sng" dirty="0" smtClean="0"/>
              <a:t>Apennine</a:t>
            </a:r>
            <a:r>
              <a:rPr lang="en-US" sz="2400" u="sng" dirty="0" smtClean="0"/>
              <a:t> Mts</a:t>
            </a:r>
            <a:r>
              <a:rPr lang="en-US" sz="2400" dirty="0" smtClean="0"/>
              <a:t>. </a:t>
            </a:r>
            <a:r>
              <a:rPr lang="en-US" sz="2400" b="1" u="sng" dirty="0" smtClean="0"/>
              <a:t>Divided</a:t>
            </a:r>
            <a:r>
              <a:rPr lang="en-US" sz="2400" dirty="0" smtClean="0"/>
              <a:t> </a:t>
            </a:r>
            <a:r>
              <a:rPr lang="en-US" sz="2400" b="1" u="sng" dirty="0" smtClean="0"/>
              <a:t>Italian Peninsula </a:t>
            </a:r>
            <a:r>
              <a:rPr lang="en-US" sz="2400" dirty="0"/>
              <a:t> </a:t>
            </a:r>
            <a:r>
              <a:rPr lang="en-US" sz="2400" dirty="0" smtClean="0"/>
              <a:t>-east &amp;west. </a:t>
            </a:r>
          </a:p>
          <a:p>
            <a:r>
              <a:rPr lang="en-US" sz="2400" dirty="0" smtClean="0"/>
              <a:t> Po River, plain of Latium (</a:t>
            </a:r>
            <a:r>
              <a:rPr lang="en-US" sz="2400" b="1" u="sng" dirty="0" smtClean="0"/>
              <a:t>Rome –central on 7 hills =defendable</a:t>
            </a:r>
            <a:r>
              <a:rPr lang="en-US" sz="2400" dirty="0" smtClean="0"/>
              <a:t>) &gt; </a:t>
            </a:r>
            <a:r>
              <a:rPr lang="en-US" sz="2400" b="1" u="sng" dirty="0" smtClean="0"/>
              <a:t>land to farm=large pop </a:t>
            </a:r>
          </a:p>
          <a:p>
            <a:r>
              <a:rPr lang="en-US" sz="2400" dirty="0" smtClean="0"/>
              <a:t>Italian pen.&gt;center of med sea=</a:t>
            </a:r>
            <a:r>
              <a:rPr lang="en-US" sz="2400" b="1" u="sng" dirty="0" smtClean="0"/>
              <a:t>control sea trade</a:t>
            </a:r>
          </a:p>
          <a:p>
            <a:r>
              <a:rPr lang="en-US" sz="2400" dirty="0" smtClean="0"/>
              <a:t>1</a:t>
            </a:r>
            <a:r>
              <a:rPr lang="en-US" sz="2400" baseline="30000" dirty="0" smtClean="0"/>
              <a:t>st</a:t>
            </a:r>
            <a:r>
              <a:rPr lang="en-US" sz="2400" dirty="0" smtClean="0"/>
              <a:t> </a:t>
            </a:r>
            <a:r>
              <a:rPr lang="en-US" sz="2400" dirty="0" err="1" smtClean="0"/>
              <a:t>ppl</a:t>
            </a:r>
            <a:r>
              <a:rPr lang="en-US" sz="2400" dirty="0" smtClean="0"/>
              <a:t>- </a:t>
            </a:r>
            <a:r>
              <a:rPr lang="en-US" sz="2400" b="1" u="sng" dirty="0" smtClean="0"/>
              <a:t>Latin's (herders/farmers)</a:t>
            </a:r>
            <a:r>
              <a:rPr lang="en-US" sz="2400" dirty="0" smtClean="0"/>
              <a:t>&gt;spoke Latin</a:t>
            </a:r>
          </a:p>
          <a:p>
            <a:pPr lvl="1"/>
            <a:r>
              <a:rPr lang="en-US" sz="2400" dirty="0" smtClean="0"/>
              <a:t>800 B.C. </a:t>
            </a:r>
            <a:r>
              <a:rPr lang="en-US" sz="2400" b="1" u="sng" dirty="0" smtClean="0"/>
              <a:t>Greeks </a:t>
            </a:r>
            <a:r>
              <a:rPr lang="en-US" sz="2400" dirty="0" smtClean="0"/>
              <a:t> ( culture=</a:t>
            </a:r>
            <a:r>
              <a:rPr lang="en-US" sz="2400" b="1" u="sng" dirty="0" smtClean="0"/>
              <a:t>alphabet</a:t>
            </a:r>
            <a:r>
              <a:rPr lang="en-US" sz="2400" dirty="0" smtClean="0"/>
              <a:t>)  </a:t>
            </a:r>
            <a:endParaRPr lang="en-US" sz="2400" dirty="0"/>
          </a:p>
          <a:p>
            <a:pPr lvl="1"/>
            <a:r>
              <a:rPr lang="en-US" sz="2400" dirty="0" smtClean="0"/>
              <a:t> </a:t>
            </a:r>
            <a:r>
              <a:rPr lang="en-US" sz="2400" b="1" u="sng" dirty="0" smtClean="0"/>
              <a:t>Etruscans  biggest influence </a:t>
            </a:r>
            <a:r>
              <a:rPr lang="en-US" sz="2400" dirty="0" smtClean="0"/>
              <a:t>&gt;</a:t>
            </a:r>
            <a:r>
              <a:rPr lang="en-US" sz="2400" b="1" u="sng" dirty="0" smtClean="0"/>
              <a:t>Rome=city</a:t>
            </a:r>
            <a:r>
              <a:rPr lang="en-US" sz="2400" dirty="0" smtClean="0"/>
              <a:t> &amp; adopt Etruscan </a:t>
            </a:r>
            <a:r>
              <a:rPr lang="en-US" sz="2400" b="1" u="sng" dirty="0" smtClean="0"/>
              <a:t>toga</a:t>
            </a:r>
            <a:endParaRPr lang="en-US" sz="2400" b="1" u="sng" dirty="0"/>
          </a:p>
        </p:txBody>
      </p:sp>
      <p:pic>
        <p:nvPicPr>
          <p:cNvPr id="4" name="Picture 3" descr="map-Topography of Italy"/>
          <p:cNvPicPr>
            <a:picLocks noChangeAspect="1" noChangeArrowheads="1"/>
          </p:cNvPicPr>
          <p:nvPr/>
        </p:nvPicPr>
        <p:blipFill>
          <a:blip r:embed="rId3" cstate="print">
            <a:lum contrast="12000"/>
          </a:blip>
          <a:srcRect l="12222" r="1111" b="3511"/>
          <a:stretch>
            <a:fillRect/>
          </a:stretch>
        </p:blipFill>
        <p:spPr bwMode="auto">
          <a:xfrm>
            <a:off x="838200" y="3725140"/>
            <a:ext cx="4114800" cy="3132860"/>
          </a:xfrm>
          <a:prstGeom prst="rect">
            <a:avLst/>
          </a:prstGeom>
          <a:noFill/>
          <a:ln w="9525">
            <a:solidFill>
              <a:schemeClr val="tx1"/>
            </a:solidFill>
            <a:miter lim="800000"/>
            <a:headEnd/>
            <a:tailEnd/>
          </a:ln>
        </p:spPr>
      </p:pic>
      <p:pic>
        <p:nvPicPr>
          <p:cNvPr id="119812" name="Picture 4" descr="http://moodle.smithtown.k12.ny.us/file.php/152/Rome/702romulus.gif"/>
          <p:cNvPicPr>
            <a:picLocks noChangeAspect="1" noChangeArrowheads="1"/>
          </p:cNvPicPr>
          <p:nvPr/>
        </p:nvPicPr>
        <p:blipFill>
          <a:blip r:embed="rId4" cstate="print"/>
          <a:srcRect/>
          <a:stretch>
            <a:fillRect/>
          </a:stretch>
        </p:blipFill>
        <p:spPr bwMode="auto">
          <a:xfrm>
            <a:off x="5562600" y="3897629"/>
            <a:ext cx="2400300" cy="29603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8" name="Group 7"/>
          <p:cNvGrpSpPr/>
          <p:nvPr/>
        </p:nvGrpSpPr>
        <p:grpSpPr>
          <a:xfrm>
            <a:off x="838200" y="728146"/>
            <a:ext cx="8077200" cy="5334001"/>
            <a:chOff x="1447800" y="1258046"/>
            <a:chExt cx="8153400" cy="5295155"/>
          </a:xfrm>
        </p:grpSpPr>
        <p:sp>
          <p:nvSpPr>
            <p:cNvPr id="9" name="Cloud Callout 8"/>
            <p:cNvSpPr/>
            <p:nvPr/>
          </p:nvSpPr>
          <p:spPr>
            <a:xfrm>
              <a:off x="3429000" y="1258046"/>
              <a:ext cx="6172200" cy="2895601"/>
            </a:xfrm>
            <a:prstGeom prst="cloudCallout">
              <a:avLst>
                <a:gd name="adj1" fmla="val -41160"/>
                <a:gd name="adj2" fmla="val 57359"/>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2" descr="http://cdn.toonvectors.com/images/35/40937/toonvectors-40937-140.jpg"/>
            <p:cNvPicPr>
              <a:picLocks noChangeAspect="1" noChangeArrowheads="1"/>
            </p:cNvPicPr>
            <p:nvPr/>
          </p:nvPicPr>
          <p:blipFill>
            <a:blip r:embed="rId5" cstate="print"/>
            <a:srcRect/>
            <a:stretch>
              <a:fillRect/>
            </a:stretch>
          </p:blipFill>
          <p:spPr bwMode="auto">
            <a:xfrm>
              <a:off x="1447800" y="4572000"/>
              <a:ext cx="1981200" cy="1981201"/>
            </a:xfrm>
            <a:prstGeom prst="rect">
              <a:avLst/>
            </a:prstGeom>
            <a:noFill/>
            <a:ln w="3175">
              <a:solidFill>
                <a:schemeClr val="tx1"/>
              </a:solidFill>
            </a:ln>
          </p:spPr>
        </p:pic>
        <p:sp>
          <p:nvSpPr>
            <p:cNvPr id="11" name="TextBox 10"/>
            <p:cNvSpPr txBox="1"/>
            <p:nvPr/>
          </p:nvSpPr>
          <p:spPr>
            <a:xfrm>
              <a:off x="4343400" y="1921016"/>
              <a:ext cx="4343400" cy="1569660"/>
            </a:xfrm>
            <a:prstGeom prst="rect">
              <a:avLst/>
            </a:prstGeom>
            <a:noFill/>
          </p:spPr>
          <p:txBody>
            <a:bodyPr wrap="square" rtlCol="0">
              <a:spAutoFit/>
            </a:bodyPr>
            <a:lstStyle/>
            <a:p>
              <a:r>
                <a:rPr lang="en-US" sz="3200" dirty="0" smtClean="0"/>
                <a:t>What role did geography play in Rome’s defense and prosperity?</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nodeType="click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fltVal val="0"/>
                                          </p:val>
                                        </p:tav>
                                      </p:tavLst>
                                    </p:anim>
                                    <p:anim calcmode="lin" valueType="num">
                                      <p:cBhvr>
                                        <p:cTn id="16" dur="500"/>
                                        <p:tgtEl>
                                          <p:spTgt spid="8"/>
                                        </p:tgtEl>
                                        <p:attrNameLst>
                                          <p:attrName>style.rotation</p:attrName>
                                        </p:attrNameLst>
                                      </p:cBhvr>
                                      <p:tavLst>
                                        <p:tav tm="0">
                                          <p:val>
                                            <p:fltVal val="0"/>
                                          </p:val>
                                        </p:tav>
                                        <p:tav tm="100000">
                                          <p:val>
                                            <p:fltVal val="360"/>
                                          </p:val>
                                        </p:tav>
                                      </p:tavLst>
                                    </p:anim>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962912"/>
          </a:xfrm>
        </p:spPr>
        <p:txBody>
          <a:bodyPr>
            <a:normAutofit/>
          </a:bodyPr>
          <a:lstStyle/>
          <a:p>
            <a:pPr algn="ctr"/>
            <a:r>
              <a:rPr lang="en-US" b="1" u="sng" dirty="0" smtClean="0"/>
              <a:t>Roman Republic</a:t>
            </a:r>
            <a:r>
              <a:rPr lang="en-US" dirty="0" smtClean="0"/>
              <a:t/>
            </a:r>
            <a:br>
              <a:rPr lang="en-US"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381000" y="838200"/>
            <a:ext cx="5105400" cy="6019800"/>
          </a:xfrm>
        </p:spPr>
        <p:txBody>
          <a:bodyPr>
            <a:normAutofit/>
          </a:bodyPr>
          <a:lstStyle/>
          <a:p>
            <a:r>
              <a:rPr lang="en-US" sz="2800" dirty="0" smtClean="0"/>
              <a:t>509 B.C. </a:t>
            </a:r>
            <a:r>
              <a:rPr lang="en-US" sz="2800" b="1" u="sng" dirty="0" smtClean="0"/>
              <a:t>Etruscans overthrown= Republic </a:t>
            </a:r>
            <a:r>
              <a:rPr lang="en-US" sz="2800" b="1" u="sng" dirty="0"/>
              <a:t>=</a:t>
            </a:r>
            <a:r>
              <a:rPr lang="en-US" sz="2800" b="1" u="sng" dirty="0" smtClean="0"/>
              <a:t>start of Roman empire.</a:t>
            </a:r>
            <a:endParaRPr lang="en-US" sz="2800" b="1" u="sng" dirty="0"/>
          </a:p>
          <a:p>
            <a:r>
              <a:rPr lang="en-US" sz="2800" b="1" u="sng" dirty="0" smtClean="0"/>
              <a:t>War &amp;Conquest</a:t>
            </a:r>
          </a:p>
          <a:p>
            <a:r>
              <a:rPr lang="en-US" sz="2800" dirty="0"/>
              <a:t>N</a:t>
            </a:r>
            <a:r>
              <a:rPr lang="en-US" sz="2800" dirty="0" smtClean="0"/>
              <a:t>ext 200 yrs battle = </a:t>
            </a:r>
            <a:r>
              <a:rPr lang="en-US" sz="2800" b="1" u="sng" dirty="0" smtClean="0"/>
              <a:t>control of Italian pen.= empire</a:t>
            </a:r>
            <a:r>
              <a:rPr lang="en-US" sz="2800" dirty="0" smtClean="0"/>
              <a:t>.  </a:t>
            </a:r>
          </a:p>
          <a:p>
            <a:r>
              <a:rPr lang="en-US" sz="2800" dirty="0"/>
              <a:t>C</a:t>
            </a:r>
            <a:r>
              <a:rPr lang="en-US" sz="2800" dirty="0" smtClean="0"/>
              <a:t>reate </a:t>
            </a:r>
            <a:r>
              <a:rPr lang="en-US" sz="2800" b="1" u="sng" dirty="0" smtClean="0"/>
              <a:t>Roman Confederation.</a:t>
            </a:r>
          </a:p>
          <a:p>
            <a:pPr lvl="1"/>
            <a:r>
              <a:rPr lang="en-US" dirty="0" smtClean="0"/>
              <a:t>some </a:t>
            </a:r>
            <a:r>
              <a:rPr lang="en-US" dirty="0" err="1" smtClean="0"/>
              <a:t>ppl</a:t>
            </a:r>
            <a:r>
              <a:rPr lang="en-US" dirty="0" smtClean="0"/>
              <a:t> Roman </a:t>
            </a:r>
            <a:r>
              <a:rPr lang="en-US" b="1" u="sng" dirty="0" smtClean="0"/>
              <a:t>citizens</a:t>
            </a:r>
            <a:r>
              <a:rPr lang="en-US" b="1" dirty="0" smtClean="0"/>
              <a:t> </a:t>
            </a:r>
            <a:r>
              <a:rPr lang="en-US" dirty="0" smtClean="0"/>
              <a:t>(</a:t>
            </a:r>
            <a:r>
              <a:rPr lang="en-US" b="1" u="sng" dirty="0" err="1" smtClean="0"/>
              <a:t>Latins</a:t>
            </a:r>
            <a:r>
              <a:rPr lang="en-US" b="1" u="sng" dirty="0" smtClean="0"/>
              <a:t>)</a:t>
            </a:r>
            <a:r>
              <a:rPr lang="en-US" dirty="0" smtClean="0"/>
              <a:t>. </a:t>
            </a:r>
          </a:p>
          <a:p>
            <a:r>
              <a:rPr lang="en-US" sz="2800" b="1" u="sng" dirty="0"/>
              <a:t>C</a:t>
            </a:r>
            <a:r>
              <a:rPr lang="en-US" sz="2800" b="1" u="sng" dirty="0" smtClean="0"/>
              <a:t>onquered </a:t>
            </a:r>
            <a:r>
              <a:rPr lang="en-US" sz="2800" b="1" u="sng" dirty="0" err="1" smtClean="0"/>
              <a:t>ppls</a:t>
            </a:r>
            <a:r>
              <a:rPr lang="en-US" sz="2800" b="1" u="sng" dirty="0" smtClean="0"/>
              <a:t> </a:t>
            </a:r>
            <a:r>
              <a:rPr lang="en-US" sz="2800" dirty="0" smtClean="0"/>
              <a:t>feel they </a:t>
            </a:r>
            <a:r>
              <a:rPr lang="en-US" sz="2800" b="1" u="sng" dirty="0" smtClean="0"/>
              <a:t>have</a:t>
            </a:r>
            <a:r>
              <a:rPr lang="en-US" sz="2800" dirty="0" smtClean="0"/>
              <a:t> </a:t>
            </a:r>
            <a:r>
              <a:rPr lang="en-US" sz="2800" b="1" u="sng" dirty="0" smtClean="0"/>
              <a:t>stake</a:t>
            </a:r>
            <a:r>
              <a:rPr lang="en-US" sz="2800" dirty="0" smtClean="0"/>
              <a:t> </a:t>
            </a:r>
            <a:r>
              <a:rPr lang="en-US" sz="2800" b="1" u="sng" dirty="0" smtClean="0"/>
              <a:t>in</a:t>
            </a:r>
            <a:r>
              <a:rPr lang="en-US" sz="2800" dirty="0" smtClean="0"/>
              <a:t> </a:t>
            </a:r>
            <a:r>
              <a:rPr lang="en-US" sz="2800" b="1" u="sng" dirty="0" smtClean="0"/>
              <a:t>Rome’s</a:t>
            </a:r>
            <a:r>
              <a:rPr lang="en-US" sz="2800" dirty="0" smtClean="0"/>
              <a:t> </a:t>
            </a:r>
            <a:r>
              <a:rPr lang="en-US" sz="2800" b="1" u="sng" dirty="0" smtClean="0"/>
              <a:t>success</a:t>
            </a:r>
            <a:r>
              <a:rPr lang="en-US" sz="2800" dirty="0" smtClean="0"/>
              <a:t>.</a:t>
            </a:r>
          </a:p>
          <a:p>
            <a:pPr>
              <a:buNone/>
            </a:pPr>
            <a:r>
              <a:rPr lang="en-US" sz="2800" dirty="0" smtClean="0"/>
              <a:t> </a:t>
            </a:r>
          </a:p>
          <a:p>
            <a:pPr>
              <a:buNone/>
            </a:pPr>
            <a:endParaRPr lang="en-US" sz="3600" dirty="0" smtClean="0"/>
          </a:p>
          <a:p>
            <a:endParaRPr lang="en-US" dirty="0"/>
          </a:p>
        </p:txBody>
      </p:sp>
      <p:pic>
        <p:nvPicPr>
          <p:cNvPr id="4" name="Picture 4" descr="map-Rome-750BC"/>
          <p:cNvPicPr>
            <a:picLocks noChangeAspect="1" noChangeArrowheads="1"/>
          </p:cNvPicPr>
          <p:nvPr/>
        </p:nvPicPr>
        <p:blipFill>
          <a:blip r:embed="rId3" cstate="print">
            <a:lum contrast="6000"/>
          </a:blip>
          <a:srcRect/>
          <a:stretch>
            <a:fillRect/>
          </a:stretch>
        </p:blipFill>
        <p:spPr bwMode="auto">
          <a:xfrm>
            <a:off x="5581650" y="1257300"/>
            <a:ext cx="3562350" cy="5600700"/>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5257800" y="685800"/>
            <a:ext cx="4419600" cy="58477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sz="3200" b="1" dirty="0">
                <a:solidFill>
                  <a:srgbClr val="CC3300"/>
                </a:solidFill>
                <a:effectLst>
                  <a:outerShdw blurRad="38100" dist="38100" dir="2700000" algn="tl">
                    <a:srgbClr val="C0C0C0"/>
                  </a:outerShdw>
                </a:effectLst>
                <a:latin typeface="Book Antiqua" pitchFamily="18" charset="0"/>
              </a:rPr>
              <a:t>Italy in 750 BCE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r>
              <a:rPr lang="en-US" b="1" u="sng" dirty="0" smtClean="0"/>
              <a:t>Successful strategies</a:t>
            </a:r>
            <a:br>
              <a:rPr lang="en-US" b="1" u="sng" dirty="0" smtClean="0"/>
            </a:br>
            <a:endParaRPr lang="en-US" b="1" u="sng" dirty="0"/>
          </a:p>
        </p:txBody>
      </p:sp>
      <p:sp>
        <p:nvSpPr>
          <p:cNvPr id="3" name="Content Placeholder 2"/>
          <p:cNvSpPr>
            <a:spLocks noGrp="1"/>
          </p:cNvSpPr>
          <p:nvPr>
            <p:ph idx="1"/>
          </p:nvPr>
        </p:nvSpPr>
        <p:spPr>
          <a:xfrm>
            <a:off x="304800" y="685800"/>
            <a:ext cx="8229600" cy="5486400"/>
          </a:xfrm>
        </p:spPr>
        <p:txBody>
          <a:bodyPr>
            <a:normAutofit/>
          </a:bodyPr>
          <a:lstStyle/>
          <a:p>
            <a:r>
              <a:rPr lang="en-US" sz="2600" dirty="0" smtClean="0"/>
              <a:t>Early Ancestors successful &gt;</a:t>
            </a:r>
            <a:r>
              <a:rPr lang="en-US" sz="2600" b="1" u="sng" dirty="0" smtClean="0"/>
              <a:t>virtues-sense of duty, courage &amp; discipline </a:t>
            </a:r>
            <a:r>
              <a:rPr lang="en-US" sz="2600" dirty="0" smtClean="0"/>
              <a:t>(written by </a:t>
            </a:r>
            <a:r>
              <a:rPr lang="en-US" sz="2600" b="1" u="sng" dirty="0" smtClean="0"/>
              <a:t>Livy (Roman Historian )</a:t>
            </a:r>
          </a:p>
          <a:p>
            <a:r>
              <a:rPr lang="en-US" sz="2600" dirty="0" smtClean="0"/>
              <a:t>Other characteristics =successful:</a:t>
            </a:r>
          </a:p>
          <a:p>
            <a:pPr lvl="1"/>
            <a:r>
              <a:rPr lang="en-US" sz="2600" dirty="0"/>
              <a:t>G</a:t>
            </a:r>
            <a:r>
              <a:rPr lang="en-US" sz="2600" dirty="0" smtClean="0"/>
              <a:t>ood </a:t>
            </a:r>
            <a:r>
              <a:rPr lang="en-US" sz="2600" b="1" u="sng" dirty="0" smtClean="0"/>
              <a:t>diplomats </a:t>
            </a:r>
          </a:p>
          <a:p>
            <a:pPr lvl="1"/>
            <a:r>
              <a:rPr lang="en-US" sz="2600" dirty="0"/>
              <a:t>E</a:t>
            </a:r>
            <a:r>
              <a:rPr lang="en-US" sz="2600" dirty="0" smtClean="0"/>
              <a:t>xcelled in military matters&gt;built </a:t>
            </a:r>
            <a:r>
              <a:rPr lang="en-US" sz="2600" b="1" u="sng" dirty="0" smtClean="0"/>
              <a:t>colonies</a:t>
            </a:r>
            <a:r>
              <a:rPr lang="en-US" sz="2600" dirty="0" smtClean="0"/>
              <a:t> </a:t>
            </a:r>
            <a:r>
              <a:rPr lang="en-US" sz="2600" dirty="0"/>
              <a:t> </a:t>
            </a:r>
            <a:r>
              <a:rPr lang="en-US" sz="2600" dirty="0" smtClean="0"/>
              <a:t>&amp; </a:t>
            </a:r>
            <a:r>
              <a:rPr lang="en-US" sz="2600" b="1" u="sng" dirty="0" smtClean="0"/>
              <a:t>connecting</a:t>
            </a:r>
            <a:r>
              <a:rPr lang="en-US" sz="2600" dirty="0" smtClean="0"/>
              <a:t> </a:t>
            </a:r>
            <a:r>
              <a:rPr lang="en-US" sz="2600" b="1" u="sng" dirty="0" smtClean="0"/>
              <a:t>roads</a:t>
            </a:r>
            <a:r>
              <a:rPr lang="en-US" sz="2600" dirty="0" smtClean="0"/>
              <a:t> =</a:t>
            </a:r>
            <a:r>
              <a:rPr lang="en-US" sz="2600" b="1" u="sng" dirty="0" smtClean="0"/>
              <a:t>move  troops</a:t>
            </a:r>
            <a:r>
              <a:rPr lang="en-US" sz="2600" dirty="0" smtClean="0"/>
              <a:t>.</a:t>
            </a:r>
          </a:p>
          <a:p>
            <a:pPr lvl="1"/>
            <a:r>
              <a:rPr lang="en-US" sz="2600" dirty="0" smtClean="0"/>
              <a:t>Law &amp; politics –</a:t>
            </a:r>
            <a:r>
              <a:rPr lang="en-US" sz="2600" b="1" u="sng" dirty="0" smtClean="0"/>
              <a:t>practical</a:t>
            </a:r>
            <a:r>
              <a:rPr lang="en-US" sz="2600" dirty="0"/>
              <a:t>=</a:t>
            </a:r>
            <a:r>
              <a:rPr lang="en-US" sz="2600" dirty="0" smtClean="0"/>
              <a:t>Created </a:t>
            </a:r>
            <a:r>
              <a:rPr lang="en-US" sz="2600" b="1" u="sng" dirty="0" smtClean="0"/>
              <a:t>political institutions to solve problems</a:t>
            </a:r>
            <a:r>
              <a:rPr lang="en-US" sz="2600" dirty="0" smtClean="0"/>
              <a:t>.</a:t>
            </a:r>
          </a:p>
          <a:p>
            <a:r>
              <a:rPr lang="en-US" sz="2600" b="1" u="sng" dirty="0" smtClean="0"/>
              <a:t>Political Structure</a:t>
            </a:r>
            <a:r>
              <a:rPr lang="en-US" sz="2600" dirty="0" smtClean="0"/>
              <a:t>- groups of order:</a:t>
            </a:r>
          </a:p>
          <a:p>
            <a:pPr lvl="1"/>
            <a:r>
              <a:rPr lang="en-US" sz="2600" b="1" u="sng" dirty="0" smtClean="0"/>
              <a:t>Patricians = wealthy landowners, ruling class , vote, elected to office </a:t>
            </a:r>
          </a:p>
          <a:p>
            <a:pPr lvl="1"/>
            <a:r>
              <a:rPr lang="en-US" sz="2600" b="1" u="sng" dirty="0" smtClean="0"/>
              <a:t>Plebeians = small farmers,  artisans, vote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pPr algn="ctr"/>
            <a:r>
              <a:rPr lang="en-US" u="sng" dirty="0" smtClean="0"/>
              <a:t>Political Structure Cont.</a:t>
            </a:r>
            <a:endParaRPr lang="en-US" u="sng" dirty="0"/>
          </a:p>
        </p:txBody>
      </p:sp>
      <p:sp>
        <p:nvSpPr>
          <p:cNvPr id="3" name="Content Placeholder 2"/>
          <p:cNvSpPr>
            <a:spLocks noGrp="1"/>
          </p:cNvSpPr>
          <p:nvPr>
            <p:ph idx="1"/>
          </p:nvPr>
        </p:nvSpPr>
        <p:spPr>
          <a:xfrm>
            <a:off x="0" y="685800"/>
            <a:ext cx="9296400" cy="2819400"/>
          </a:xfrm>
        </p:spPr>
        <p:txBody>
          <a:bodyPr>
            <a:normAutofit fontScale="85000" lnSpcReduction="10000"/>
          </a:bodyPr>
          <a:lstStyle/>
          <a:p>
            <a:r>
              <a:rPr lang="en-US" sz="3100" b="1" u="sng" dirty="0" smtClean="0"/>
              <a:t>2 chief  executive offices </a:t>
            </a:r>
            <a:r>
              <a:rPr lang="en-US" sz="3100" dirty="0" smtClean="0"/>
              <a:t>– </a:t>
            </a:r>
          </a:p>
          <a:p>
            <a:pPr lvl="1"/>
            <a:r>
              <a:rPr lang="en-US" sz="2700" b="1" u="sng" dirty="0" smtClean="0"/>
              <a:t>Consuls</a:t>
            </a:r>
            <a:r>
              <a:rPr lang="en-US" sz="2700" dirty="0" smtClean="0"/>
              <a:t>, </a:t>
            </a:r>
            <a:r>
              <a:rPr lang="en-US" sz="2700" b="1" u="sng" dirty="0" smtClean="0"/>
              <a:t>2</a:t>
            </a:r>
            <a:r>
              <a:rPr lang="en-US" sz="2700" dirty="0" smtClean="0"/>
              <a:t> chosen </a:t>
            </a:r>
            <a:r>
              <a:rPr lang="en-US" sz="2700" b="1" u="sng" dirty="0" smtClean="0"/>
              <a:t>every year</a:t>
            </a:r>
            <a:r>
              <a:rPr lang="en-US" sz="2700" dirty="0" smtClean="0"/>
              <a:t>, </a:t>
            </a:r>
            <a:r>
              <a:rPr lang="en-US" sz="2700" b="1" u="sng" dirty="0" smtClean="0"/>
              <a:t>ran</a:t>
            </a:r>
            <a:r>
              <a:rPr lang="en-US" sz="2700" dirty="0" smtClean="0"/>
              <a:t>  </a:t>
            </a:r>
            <a:r>
              <a:rPr lang="en-US" sz="2700" b="1" u="sng" dirty="0" smtClean="0"/>
              <a:t>gov</a:t>
            </a:r>
            <a:r>
              <a:rPr lang="en-US" sz="2700" dirty="0" smtClean="0"/>
              <a:t>. &amp; </a:t>
            </a:r>
            <a:r>
              <a:rPr lang="en-US" sz="2700" b="1" u="sng" dirty="0" smtClean="0"/>
              <a:t>led</a:t>
            </a:r>
            <a:r>
              <a:rPr lang="en-US" sz="2700" dirty="0" smtClean="0"/>
              <a:t> the </a:t>
            </a:r>
            <a:r>
              <a:rPr lang="en-US" sz="2700" b="1" u="sng" dirty="0" smtClean="0"/>
              <a:t>army</a:t>
            </a:r>
            <a:r>
              <a:rPr lang="en-US" sz="2700" dirty="0" smtClean="0"/>
              <a:t> into battle.</a:t>
            </a:r>
          </a:p>
          <a:p>
            <a:pPr lvl="1"/>
            <a:r>
              <a:rPr lang="en-US" sz="2700" b="1" dirty="0" smtClean="0"/>
              <a:t> </a:t>
            </a:r>
            <a:r>
              <a:rPr lang="en-US" sz="2700" b="1" u="sng" dirty="0" smtClean="0"/>
              <a:t>Praetors</a:t>
            </a:r>
            <a:r>
              <a:rPr lang="en-US" sz="2700" dirty="0" smtClean="0"/>
              <a:t> – in charge of </a:t>
            </a:r>
            <a:r>
              <a:rPr lang="en-US" sz="2700" b="1" u="sng" dirty="0" smtClean="0"/>
              <a:t>civil laws, laws </a:t>
            </a:r>
            <a:r>
              <a:rPr lang="en-US" sz="2700" dirty="0" smtClean="0"/>
              <a:t>that applied to Roman citizens.</a:t>
            </a:r>
          </a:p>
          <a:p>
            <a:r>
              <a:rPr lang="en-US" sz="3100" dirty="0" smtClean="0"/>
              <a:t> </a:t>
            </a:r>
            <a:r>
              <a:rPr lang="en-US" sz="3100" b="1" u="sng" dirty="0" smtClean="0"/>
              <a:t>Roman Senate </a:t>
            </a:r>
            <a:r>
              <a:rPr lang="en-US" sz="3100" dirty="0" smtClean="0"/>
              <a:t>– </a:t>
            </a:r>
            <a:r>
              <a:rPr lang="en-US" sz="3100" b="1" u="sng" dirty="0" smtClean="0"/>
              <a:t>300 Patricians</a:t>
            </a:r>
            <a:r>
              <a:rPr lang="en-US" sz="3100" dirty="0" smtClean="0"/>
              <a:t>, serve for </a:t>
            </a:r>
            <a:r>
              <a:rPr lang="en-US" sz="3100" b="1" u="sng" dirty="0" smtClean="0"/>
              <a:t>life</a:t>
            </a:r>
            <a:r>
              <a:rPr lang="en-US" sz="3100" dirty="0" smtClean="0"/>
              <a:t>.  Had </a:t>
            </a:r>
            <a:r>
              <a:rPr lang="en-US" sz="3100" b="1" u="sng" dirty="0" smtClean="0"/>
              <a:t>force of law</a:t>
            </a:r>
            <a:r>
              <a:rPr lang="en-US" sz="3100" dirty="0" smtClean="0"/>
              <a:t>.</a:t>
            </a:r>
          </a:p>
          <a:p>
            <a:r>
              <a:rPr lang="en-US" sz="3100" dirty="0" smtClean="0"/>
              <a:t>Eventually Plebeians got own council called the </a:t>
            </a:r>
            <a:r>
              <a:rPr lang="en-US" sz="3100" b="1" u="sng" dirty="0" smtClean="0"/>
              <a:t>Tribune</a:t>
            </a:r>
            <a:r>
              <a:rPr lang="en-US" sz="3100" dirty="0" smtClean="0"/>
              <a:t>. Pg. 149</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1447800" y="2743200"/>
            <a:ext cx="6781800" cy="425263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876800" cy="6477000"/>
          </a:xfrm>
        </p:spPr>
        <p:txBody>
          <a:bodyPr>
            <a:normAutofit fontScale="32500" lnSpcReduction="20000"/>
          </a:bodyPr>
          <a:lstStyle/>
          <a:p>
            <a:r>
              <a:rPr lang="en-US" sz="7400" dirty="0" smtClean="0"/>
              <a:t>Struggle of the Orders (classes)</a:t>
            </a:r>
          </a:p>
          <a:p>
            <a:pPr lvl="1"/>
            <a:r>
              <a:rPr lang="en-US" sz="7400" b="1" u="sng" dirty="0" smtClean="0"/>
              <a:t>Plebeians wanted political &amp; social equality</a:t>
            </a:r>
            <a:r>
              <a:rPr lang="en-US" sz="7400" dirty="0" smtClean="0"/>
              <a:t> </a:t>
            </a:r>
            <a:r>
              <a:rPr lang="en-US" sz="7400" b="1" u="sng" dirty="0" err="1" smtClean="0"/>
              <a:t>bc</a:t>
            </a:r>
            <a:r>
              <a:rPr lang="en-US" sz="7400" dirty="0" smtClean="0"/>
              <a:t> they </a:t>
            </a:r>
            <a:r>
              <a:rPr lang="en-US" sz="7400" b="1" u="sng" dirty="0" smtClean="0"/>
              <a:t>served(army)</a:t>
            </a:r>
            <a:r>
              <a:rPr lang="en-US" sz="7400" dirty="0" smtClean="0"/>
              <a:t>.  </a:t>
            </a:r>
          </a:p>
          <a:p>
            <a:pPr lvl="2"/>
            <a:r>
              <a:rPr lang="en-US" sz="7400" b="1" u="sng" dirty="0" smtClean="0"/>
              <a:t>The Tribune (council of plebeians) </a:t>
            </a:r>
            <a:r>
              <a:rPr lang="en-US" sz="7400" dirty="0" smtClean="0"/>
              <a:t>eventually got the right to  </a:t>
            </a:r>
            <a:r>
              <a:rPr lang="en-US" sz="7400" b="1" u="sng" dirty="0" smtClean="0"/>
              <a:t>pass law for all Romans.</a:t>
            </a:r>
          </a:p>
          <a:p>
            <a:r>
              <a:rPr lang="en-US" sz="7400" dirty="0" smtClean="0"/>
              <a:t>Roman law-System of law was greatest gift.  </a:t>
            </a:r>
          </a:p>
          <a:p>
            <a:pPr lvl="1"/>
            <a:r>
              <a:rPr lang="en-US" sz="7400" b="1" u="sng" dirty="0" smtClean="0"/>
              <a:t>Twelve Tables</a:t>
            </a:r>
            <a:r>
              <a:rPr lang="en-US" sz="7400" dirty="0" smtClean="0"/>
              <a:t> was first – was </a:t>
            </a:r>
            <a:r>
              <a:rPr lang="en-US" sz="7400" b="1" u="sng" dirty="0" smtClean="0"/>
              <a:t>inadequate</a:t>
            </a:r>
            <a:r>
              <a:rPr lang="en-US" sz="7400" dirty="0" smtClean="0"/>
              <a:t> for later Roman needs. </a:t>
            </a:r>
          </a:p>
          <a:p>
            <a:pPr lvl="1"/>
            <a:r>
              <a:rPr lang="en-US" sz="7400" b="1" u="sng" dirty="0" smtClean="0"/>
              <a:t>Civil Law</a:t>
            </a:r>
            <a:r>
              <a:rPr lang="en-US" sz="7400" dirty="0" smtClean="0"/>
              <a:t> applies to </a:t>
            </a:r>
            <a:r>
              <a:rPr lang="en-US" sz="7400" b="1" u="sng" dirty="0" smtClean="0"/>
              <a:t>Roman citizens only.</a:t>
            </a:r>
          </a:p>
          <a:p>
            <a:pPr lvl="1"/>
            <a:r>
              <a:rPr lang="en-US" sz="7400" dirty="0" smtClean="0"/>
              <a:t> </a:t>
            </a:r>
            <a:r>
              <a:rPr lang="en-US" sz="7400" b="1" u="sng" dirty="0" smtClean="0"/>
              <a:t>Law of Nations</a:t>
            </a:r>
            <a:r>
              <a:rPr lang="en-US" sz="7400" dirty="0" smtClean="0"/>
              <a:t> –</a:t>
            </a:r>
            <a:r>
              <a:rPr lang="en-US" sz="7400" b="1" u="sng" dirty="0" smtClean="0"/>
              <a:t>Applied to all </a:t>
            </a:r>
            <a:r>
              <a:rPr lang="en-US" sz="7400" dirty="0" smtClean="0"/>
              <a:t>&amp; based on </a:t>
            </a:r>
            <a:r>
              <a:rPr lang="en-US" sz="7400" b="1" u="sng" dirty="0" smtClean="0"/>
              <a:t>natural law </a:t>
            </a:r>
            <a:r>
              <a:rPr lang="en-US" sz="7400" dirty="0" smtClean="0"/>
              <a:t>(ex: innocent until proven guilty, allow lawyer.)</a:t>
            </a:r>
          </a:p>
          <a:p>
            <a:endParaRPr lang="en-US" dirty="0" smtClean="0"/>
          </a:p>
          <a:p>
            <a:pPr>
              <a:buNone/>
            </a:pPr>
            <a:r>
              <a:rPr lang="en-US" dirty="0" smtClean="0"/>
              <a:t>	</a:t>
            </a:r>
            <a:endParaRPr lang="en-US" dirty="0"/>
          </a:p>
        </p:txBody>
      </p:sp>
      <p:pic>
        <p:nvPicPr>
          <p:cNvPr id="5" name="Picture 5" descr="149"/>
          <p:cNvPicPr>
            <a:picLocks noChangeAspect="1" noChangeArrowheads="1"/>
          </p:cNvPicPr>
          <p:nvPr/>
        </p:nvPicPr>
        <p:blipFill>
          <a:blip r:embed="rId3" cstate="print"/>
          <a:srcRect/>
          <a:stretch>
            <a:fillRect/>
          </a:stretch>
        </p:blipFill>
        <p:spPr bwMode="auto">
          <a:xfrm>
            <a:off x="4876800" y="0"/>
            <a:ext cx="4600937" cy="6858000"/>
          </a:xfrm>
          <a:prstGeom prst="rect">
            <a:avLst/>
          </a:prstGeom>
          <a:noFill/>
          <a:ln w="9525">
            <a:noFill/>
            <a:miter lim="800000"/>
            <a:headEnd/>
            <a:tailEnd/>
          </a:ln>
        </p:spPr>
      </p:pic>
      <p:pic>
        <p:nvPicPr>
          <p:cNvPr id="94210" name="Picture 2" descr="http://blogs.psychcentral.com/relationships-balance/files/2013/02/movie_and_popcorn.jpg">
            <a:hlinkClick r:id="rId4"/>
          </p:cNvPr>
          <p:cNvPicPr>
            <a:picLocks noChangeAspect="1" noChangeArrowheads="1"/>
          </p:cNvPicPr>
          <p:nvPr/>
        </p:nvPicPr>
        <p:blipFill>
          <a:blip r:embed="rId5" cstate="print"/>
          <a:srcRect l="17600" t="9685" r="18400" b="18644"/>
          <a:stretch>
            <a:fillRect/>
          </a:stretch>
        </p:blipFill>
        <p:spPr bwMode="auto">
          <a:xfrm>
            <a:off x="2819400" y="6008370"/>
            <a:ext cx="918519" cy="849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838200" y="1089245"/>
            <a:ext cx="7696200" cy="5334001"/>
            <a:chOff x="1447800" y="1219200"/>
            <a:chExt cx="7696200" cy="5334001"/>
          </a:xfrm>
        </p:grpSpPr>
        <p:sp>
          <p:nvSpPr>
            <p:cNvPr id="7" name="Cloud Callout 6"/>
            <p:cNvSpPr/>
            <p:nvPr/>
          </p:nvSpPr>
          <p:spPr>
            <a:xfrm>
              <a:off x="2971800" y="1219200"/>
              <a:ext cx="6172200" cy="2895600"/>
            </a:xfrm>
            <a:prstGeom prst="cloudCallout">
              <a:avLst>
                <a:gd name="adj1" fmla="val -41160"/>
                <a:gd name="adj2" fmla="val 57359"/>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http://cdn.toonvectors.com/images/35/40937/toonvectors-40937-140.jpg"/>
            <p:cNvPicPr>
              <a:picLocks noChangeAspect="1" noChangeArrowheads="1"/>
            </p:cNvPicPr>
            <p:nvPr/>
          </p:nvPicPr>
          <p:blipFill>
            <a:blip r:embed="rId6" cstate="print"/>
            <a:srcRect/>
            <a:stretch>
              <a:fillRect/>
            </a:stretch>
          </p:blipFill>
          <p:spPr bwMode="auto">
            <a:xfrm>
              <a:off x="1447800" y="4572000"/>
              <a:ext cx="1981200" cy="1981201"/>
            </a:xfrm>
            <a:prstGeom prst="rect">
              <a:avLst/>
            </a:prstGeom>
            <a:noFill/>
            <a:ln w="3175">
              <a:solidFill>
                <a:schemeClr val="tx1"/>
              </a:solidFill>
            </a:ln>
          </p:spPr>
        </p:pic>
        <p:sp>
          <p:nvSpPr>
            <p:cNvPr id="9" name="TextBox 8"/>
            <p:cNvSpPr txBox="1"/>
            <p:nvPr/>
          </p:nvSpPr>
          <p:spPr>
            <a:xfrm>
              <a:off x="3733800" y="1905000"/>
              <a:ext cx="5029200" cy="1569660"/>
            </a:xfrm>
            <a:prstGeom prst="rect">
              <a:avLst/>
            </a:prstGeom>
            <a:noFill/>
          </p:spPr>
          <p:txBody>
            <a:bodyPr wrap="square" rtlCol="0">
              <a:spAutoFit/>
            </a:bodyPr>
            <a:lstStyle/>
            <a:p>
              <a:r>
                <a:rPr lang="en-US" sz="3200" dirty="0" smtClean="0"/>
                <a:t>Explain how the Plebeians and Patricians were different?</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 calcmode="lin" valueType="num">
                                      <p:cBhvr>
                                        <p:cTn id="16" dur="500"/>
                                        <p:tgtEl>
                                          <p:spTgt spid="6"/>
                                        </p:tgtEl>
                                        <p:attrNameLst>
                                          <p:attrName>style.rotation</p:attrName>
                                        </p:attrNameLst>
                                      </p:cBhvr>
                                      <p:tavLst>
                                        <p:tav tm="0">
                                          <p:val>
                                            <p:fltVal val="0"/>
                                          </p:val>
                                        </p:tav>
                                        <p:tav tm="100000">
                                          <p:val>
                                            <p:fltVal val="360"/>
                                          </p:val>
                                        </p:tav>
                                      </p:tavLst>
                                    </p:anim>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5112"/>
          </a:xfrm>
        </p:spPr>
        <p:txBody>
          <a:bodyPr>
            <a:normAutofit fontScale="90000"/>
          </a:bodyPr>
          <a:lstStyle/>
          <a:p>
            <a:pPr algn="ctr"/>
            <a:r>
              <a:rPr lang="en-US" dirty="0" smtClean="0"/>
              <a:t>Roman Expansion: Punic Wars </a:t>
            </a:r>
            <a:endParaRPr lang="en-US" dirty="0"/>
          </a:p>
        </p:txBody>
      </p:sp>
      <p:sp>
        <p:nvSpPr>
          <p:cNvPr id="3" name="Content Placeholder 2"/>
          <p:cNvSpPr>
            <a:spLocks noGrp="1"/>
          </p:cNvSpPr>
          <p:nvPr>
            <p:ph idx="1"/>
          </p:nvPr>
        </p:nvSpPr>
        <p:spPr>
          <a:xfrm>
            <a:off x="0" y="533400"/>
            <a:ext cx="5638800" cy="6324600"/>
          </a:xfrm>
        </p:spPr>
        <p:txBody>
          <a:bodyPr>
            <a:normAutofit/>
          </a:bodyPr>
          <a:lstStyle/>
          <a:p>
            <a:pPr>
              <a:buNone/>
            </a:pPr>
            <a:r>
              <a:rPr lang="en-US" sz="2400" dirty="0" smtClean="0"/>
              <a:t>	</a:t>
            </a:r>
          </a:p>
          <a:p>
            <a:r>
              <a:rPr lang="en-US" sz="2500" b="1" u="sng" dirty="0" smtClean="0"/>
              <a:t>1</a:t>
            </a:r>
            <a:r>
              <a:rPr lang="en-US" sz="2500" b="1" u="sng" baseline="30000" dirty="0" smtClean="0"/>
              <a:t>st</a:t>
            </a:r>
            <a:r>
              <a:rPr lang="en-US" sz="2500" b="1" u="sng" dirty="0" smtClean="0"/>
              <a:t> Punic War </a:t>
            </a:r>
            <a:r>
              <a:rPr lang="en-US" sz="2500" dirty="0" smtClean="0"/>
              <a:t>– fight for island of Sicily. </a:t>
            </a:r>
            <a:r>
              <a:rPr lang="en-US" sz="2500" b="1" u="sng" dirty="0" smtClean="0"/>
              <a:t>Romans-large navy = wins Sicily</a:t>
            </a:r>
            <a:r>
              <a:rPr lang="en-US" sz="2500" dirty="0" smtClean="0"/>
              <a:t>. Carthage vowed revenge.</a:t>
            </a:r>
          </a:p>
          <a:p>
            <a:r>
              <a:rPr lang="en-US" sz="2500" b="1" u="sng" dirty="0" smtClean="0"/>
              <a:t>2</a:t>
            </a:r>
            <a:r>
              <a:rPr lang="en-US" sz="2500" b="1" u="sng" baseline="30000" dirty="0" smtClean="0"/>
              <a:t>nd</a:t>
            </a:r>
            <a:r>
              <a:rPr lang="en-US" sz="2500" b="1" u="sng" dirty="0" smtClean="0"/>
              <a:t> Punic War- </a:t>
            </a:r>
            <a:r>
              <a:rPr lang="en-US" sz="2500" b="1" dirty="0" smtClean="0"/>
              <a:t>Hannibal</a:t>
            </a:r>
            <a:r>
              <a:rPr lang="en-US" sz="2500" dirty="0" smtClean="0"/>
              <a:t> (Carthage ,Africa) </a:t>
            </a:r>
            <a:r>
              <a:rPr lang="en-US" sz="2500" b="1" u="sng" dirty="0" smtClean="0"/>
              <a:t>Invades Rome through</a:t>
            </a:r>
            <a:r>
              <a:rPr lang="en-US" sz="2500" dirty="0" smtClean="0"/>
              <a:t> Spain &amp; over </a:t>
            </a:r>
            <a:r>
              <a:rPr lang="en-US" sz="2500" b="1" u="sng" dirty="0" smtClean="0"/>
              <a:t>Alps</a:t>
            </a:r>
            <a:r>
              <a:rPr lang="en-US" sz="2500" dirty="0" smtClean="0"/>
              <a:t> (elephants)- </a:t>
            </a:r>
            <a:r>
              <a:rPr lang="en-US" sz="2500" b="1" u="sng" dirty="0" smtClean="0"/>
              <a:t>Romans</a:t>
            </a:r>
            <a:r>
              <a:rPr lang="en-US" sz="2500" dirty="0" smtClean="0"/>
              <a:t> Surprised &amp; </a:t>
            </a:r>
            <a:r>
              <a:rPr lang="en-US" sz="2500" b="1" u="sng" dirty="0" smtClean="0"/>
              <a:t>almost lost</a:t>
            </a:r>
            <a:r>
              <a:rPr lang="en-US" sz="2500" dirty="0" smtClean="0"/>
              <a:t>.  </a:t>
            </a:r>
            <a:r>
              <a:rPr lang="en-US" sz="2500" b="1" u="sng" dirty="0" smtClean="0"/>
              <a:t>Rome attacks Carthage</a:t>
            </a:r>
            <a:r>
              <a:rPr lang="en-US" sz="2500" dirty="0" smtClean="0"/>
              <a:t> </a:t>
            </a:r>
            <a:r>
              <a:rPr lang="en-US" sz="2500" dirty="0" smtClean="0"/>
              <a:t>--Hannibal </a:t>
            </a:r>
            <a:r>
              <a:rPr lang="en-US" sz="2500" dirty="0" smtClean="0"/>
              <a:t>out of Rome– </a:t>
            </a:r>
            <a:r>
              <a:rPr lang="en-US" sz="2500" b="1" u="sng" dirty="0" smtClean="0"/>
              <a:t>gains Spain</a:t>
            </a:r>
            <a:r>
              <a:rPr lang="en-US" sz="2500" dirty="0" smtClean="0"/>
              <a:t>.  </a:t>
            </a:r>
            <a:endParaRPr lang="en-US" sz="2500" b="1" dirty="0" smtClean="0"/>
          </a:p>
          <a:p>
            <a:r>
              <a:rPr lang="en-US" sz="2500" b="1" u="sng" dirty="0" smtClean="0"/>
              <a:t>3</a:t>
            </a:r>
            <a:r>
              <a:rPr lang="en-US" sz="2500" b="1" u="sng" baseline="30000" dirty="0" smtClean="0"/>
              <a:t>rd</a:t>
            </a:r>
            <a:r>
              <a:rPr lang="en-US" sz="2500" b="1" u="sng" dirty="0" smtClean="0"/>
              <a:t> Punic War </a:t>
            </a:r>
            <a:r>
              <a:rPr lang="en-US" sz="2500" dirty="0" smtClean="0"/>
              <a:t>–</a:t>
            </a:r>
            <a:r>
              <a:rPr lang="en-US" sz="2500" b="1" u="sng" dirty="0" smtClean="0"/>
              <a:t>Destroyed Carthage-</a:t>
            </a:r>
            <a:r>
              <a:rPr lang="en-US" sz="2500" b="1" dirty="0" smtClean="0"/>
              <a:t>Roman Province</a:t>
            </a:r>
            <a:r>
              <a:rPr lang="en-US" sz="2500" dirty="0" smtClean="0"/>
              <a:t>.  Carthaginians </a:t>
            </a:r>
            <a:r>
              <a:rPr lang="en-US" sz="2500" dirty="0" smtClean="0"/>
              <a:t>-into  </a:t>
            </a:r>
            <a:r>
              <a:rPr lang="en-US" sz="2500" dirty="0" smtClean="0"/>
              <a:t>slavery.  </a:t>
            </a:r>
            <a:r>
              <a:rPr lang="en-US" sz="2500" b="1" u="sng" dirty="0" smtClean="0"/>
              <a:t>Rome captured Macedonia, Greece &amp; Pergamum</a:t>
            </a:r>
            <a:r>
              <a:rPr lang="en-US" sz="2500" dirty="0" smtClean="0"/>
              <a:t>= </a:t>
            </a:r>
            <a:r>
              <a:rPr lang="en-US" sz="2500" b="1" u="sng" dirty="0" smtClean="0"/>
              <a:t>dominant Mediterranean power.</a:t>
            </a:r>
            <a:endParaRPr lang="en-US" sz="2500" u="sng" dirty="0" smtClean="0"/>
          </a:p>
          <a:p>
            <a:endParaRPr lang="en-US" sz="2400" dirty="0" smtClean="0"/>
          </a:p>
          <a:p>
            <a:pPr>
              <a:buNone/>
            </a:pPr>
            <a:endParaRPr lang="en-US" dirty="0" smtClean="0"/>
          </a:p>
          <a:p>
            <a:endParaRPr lang="en-US" dirty="0"/>
          </a:p>
        </p:txBody>
      </p:sp>
      <p:pic>
        <p:nvPicPr>
          <p:cNvPr id="5" name="Picture 4"/>
          <p:cNvPicPr>
            <a:picLocks noChangeAspect="1" noChangeArrowheads="1"/>
          </p:cNvPicPr>
          <p:nvPr/>
        </p:nvPicPr>
        <p:blipFill>
          <a:blip r:embed="rId3" cstate="print">
            <a:lum contrast="6000"/>
          </a:blip>
          <a:srcRect l="11177" t="15789"/>
          <a:stretch>
            <a:fillRect/>
          </a:stretch>
        </p:blipFill>
        <p:spPr bwMode="auto">
          <a:xfrm>
            <a:off x="5638800" y="1088813"/>
            <a:ext cx="3505199" cy="2492587"/>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4" cstate="print">
            <a:lum bright="6000" contrast="6000"/>
          </a:blip>
          <a:srcRect l="7579" r="4198" b="11769"/>
          <a:stretch>
            <a:fillRect/>
          </a:stretch>
        </p:blipFill>
        <p:spPr bwMode="auto">
          <a:xfrm>
            <a:off x="5638800" y="4229100"/>
            <a:ext cx="3505200" cy="2628900"/>
          </a:xfrm>
          <a:prstGeom prst="rect">
            <a:avLst/>
          </a:prstGeom>
          <a:noFill/>
          <a:ln w="9525">
            <a:solidFill>
              <a:schemeClr val="tx1"/>
            </a:solidFill>
            <a:miter lim="800000"/>
            <a:headEnd/>
            <a:tailEnd/>
          </a:ln>
        </p:spPr>
      </p:pic>
      <p:sp>
        <p:nvSpPr>
          <p:cNvPr id="7" name="Text Box 2"/>
          <p:cNvSpPr txBox="1">
            <a:spLocks noChangeArrowheads="1"/>
          </p:cNvSpPr>
          <p:nvPr/>
        </p:nvSpPr>
        <p:spPr bwMode="auto">
          <a:xfrm>
            <a:off x="5791200" y="533400"/>
            <a:ext cx="3352800" cy="46166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sz="2400" b="1" dirty="0">
                <a:solidFill>
                  <a:srgbClr val="CC3300"/>
                </a:solidFill>
                <a:latin typeface="Book Antiqua" pitchFamily="18" charset="0"/>
              </a:rPr>
              <a:t>Carthaginian Empire</a:t>
            </a:r>
          </a:p>
        </p:txBody>
      </p:sp>
      <p:sp>
        <p:nvSpPr>
          <p:cNvPr id="8" name="Text Box 2"/>
          <p:cNvSpPr txBox="1">
            <a:spLocks noChangeArrowheads="1"/>
          </p:cNvSpPr>
          <p:nvPr/>
        </p:nvSpPr>
        <p:spPr bwMode="auto">
          <a:xfrm>
            <a:off x="4191000" y="3733800"/>
            <a:ext cx="6705600" cy="52322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2800" b="1" dirty="0">
                <a:solidFill>
                  <a:srgbClr val="CC3300"/>
                </a:solidFill>
                <a:latin typeface="Book Antiqua" pitchFamily="18" charset="0"/>
              </a:rPr>
              <a:t>Hannibal’s Route</a:t>
            </a:r>
          </a:p>
        </p:txBody>
      </p:sp>
      <p:pic>
        <p:nvPicPr>
          <p:cNvPr id="9" name="Picture 2" descr="http://annoyzview.files.wordpress.com/2012/03/hannibal_elephants.jpg"/>
          <p:cNvPicPr>
            <a:picLocks noChangeAspect="1" noChangeArrowheads="1"/>
          </p:cNvPicPr>
          <p:nvPr/>
        </p:nvPicPr>
        <p:blipFill>
          <a:blip r:embed="rId5" cstate="print"/>
          <a:srcRect/>
          <a:stretch>
            <a:fillRect/>
          </a:stretch>
        </p:blipFill>
        <p:spPr bwMode="auto">
          <a:xfrm>
            <a:off x="5562600" y="990600"/>
            <a:ext cx="3962400"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sz="3200" dirty="0" smtClean="0"/>
              <a:t>5-1 Section  Review</a:t>
            </a:r>
            <a:endParaRPr lang="en-US" sz="3200" dirty="0"/>
          </a:p>
        </p:txBody>
      </p:sp>
      <p:sp>
        <p:nvSpPr>
          <p:cNvPr id="3" name="Content Placeholder 2"/>
          <p:cNvSpPr>
            <a:spLocks noGrp="1"/>
          </p:cNvSpPr>
          <p:nvPr>
            <p:ph idx="1"/>
          </p:nvPr>
        </p:nvSpPr>
        <p:spPr>
          <a:xfrm>
            <a:off x="457200" y="1295400"/>
            <a:ext cx="8229600" cy="5334000"/>
          </a:xfrm>
        </p:spPr>
        <p:txBody>
          <a:bodyPr>
            <a:normAutofit/>
          </a:bodyPr>
          <a:lstStyle/>
          <a:p>
            <a:r>
              <a:rPr lang="en-US" sz="2800" dirty="0" smtClean="0"/>
              <a:t>People who expanded from Etruria</a:t>
            </a:r>
          </a:p>
          <a:p>
            <a:r>
              <a:rPr lang="en-US" sz="2800" dirty="0" smtClean="0"/>
              <a:t>Etruscans</a:t>
            </a:r>
          </a:p>
          <a:p>
            <a:r>
              <a:rPr lang="en-US" sz="2800" dirty="0" smtClean="0"/>
              <a:t>Were chosen every year, ran the government, and led the army into battle</a:t>
            </a:r>
          </a:p>
          <a:p>
            <a:r>
              <a:rPr lang="en-US" sz="2800" dirty="0" smtClean="0"/>
              <a:t>Two Consuls</a:t>
            </a:r>
          </a:p>
          <a:p>
            <a:r>
              <a:rPr lang="en-US" sz="2800" dirty="0" smtClean="0"/>
              <a:t>Rome’s first code of laws were the what?</a:t>
            </a:r>
          </a:p>
          <a:p>
            <a:r>
              <a:rPr lang="en-US" sz="2800" dirty="0" smtClean="0"/>
              <a:t>Twelve Tables</a:t>
            </a:r>
          </a:p>
          <a:p>
            <a:r>
              <a:rPr lang="en-US" sz="2800" dirty="0" smtClean="0"/>
              <a:t>Form of government with right to vote for citizens</a:t>
            </a:r>
          </a:p>
          <a:p>
            <a:r>
              <a:rPr lang="en-US" sz="2800" dirty="0" smtClean="0"/>
              <a:t>Republic</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3549</TotalTime>
  <Words>1484</Words>
  <Application>Microsoft Office PowerPoint</Application>
  <PresentationFormat>On-screen Show (4:3)</PresentationFormat>
  <Paragraphs>148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 Antiqua</vt:lpstr>
      <vt:lpstr>Calibri</vt:lpstr>
      <vt:lpstr>Office Theme</vt:lpstr>
      <vt:lpstr>World History CHAPTER 5 </vt:lpstr>
      <vt:lpstr>PowerPoint Presentation</vt:lpstr>
      <vt:lpstr>Geography of Rome 1500 B.C </vt:lpstr>
      <vt:lpstr>Roman Republic    </vt:lpstr>
      <vt:lpstr>Successful strategies </vt:lpstr>
      <vt:lpstr>Political Structure Cont.</vt:lpstr>
      <vt:lpstr>PowerPoint Presentation</vt:lpstr>
      <vt:lpstr>Roman Expansion: Punic Wars </vt:lpstr>
      <vt:lpstr>5-1 Section  Review</vt:lpstr>
      <vt:lpstr>5-1 Section  Review</vt:lpstr>
      <vt:lpstr>5-1 Section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CHAPTER 5</dc:title>
  <dc:creator>Caroline Rehling</dc:creator>
  <cp:lastModifiedBy>Tricia Morris</cp:lastModifiedBy>
  <cp:revision>236</cp:revision>
  <cp:lastPrinted>2014-11-05T13:31:16Z</cp:lastPrinted>
  <dcterms:created xsi:type="dcterms:W3CDTF">2010-09-26T20:31:37Z</dcterms:created>
  <dcterms:modified xsi:type="dcterms:W3CDTF">2014-11-05T15:45:29Z</dcterms:modified>
</cp:coreProperties>
</file>